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6"/>
  </p:notesMasterIdLst>
  <p:sldIdLst>
    <p:sldId id="706" r:id="rId2"/>
    <p:sldId id="707" r:id="rId3"/>
    <p:sldId id="268" r:id="rId4"/>
    <p:sldId id="269" r:id="rId5"/>
    <p:sldId id="270" r:id="rId6"/>
    <p:sldId id="321" r:id="rId7"/>
    <p:sldId id="589" r:id="rId8"/>
    <p:sldId id="271" r:id="rId9"/>
    <p:sldId id="272" r:id="rId10"/>
    <p:sldId id="611" r:id="rId11"/>
    <p:sldId id="612" r:id="rId12"/>
    <p:sldId id="273" r:id="rId13"/>
    <p:sldId id="678" r:id="rId14"/>
    <p:sldId id="343" r:id="rId15"/>
    <p:sldId id="679" r:id="rId16"/>
    <p:sldId id="680" r:id="rId17"/>
    <p:sldId id="344" r:id="rId18"/>
    <p:sldId id="581" r:id="rId19"/>
    <p:sldId id="582" r:id="rId20"/>
    <p:sldId id="584" r:id="rId21"/>
    <p:sldId id="630" r:id="rId22"/>
    <p:sldId id="631" r:id="rId23"/>
    <p:sldId id="632" r:id="rId24"/>
    <p:sldId id="633" r:id="rId25"/>
    <p:sldId id="634" r:id="rId26"/>
    <p:sldId id="635" r:id="rId27"/>
    <p:sldId id="636" r:id="rId28"/>
    <p:sldId id="637" r:id="rId29"/>
    <p:sldId id="638" r:id="rId30"/>
    <p:sldId id="639" r:id="rId31"/>
    <p:sldId id="640" r:id="rId32"/>
    <p:sldId id="641" r:id="rId33"/>
    <p:sldId id="642" r:id="rId34"/>
    <p:sldId id="643" r:id="rId35"/>
    <p:sldId id="645" r:id="rId36"/>
    <p:sldId id="583" r:id="rId37"/>
    <p:sldId id="585" r:id="rId38"/>
    <p:sldId id="586" r:id="rId39"/>
    <p:sldId id="587" r:id="rId40"/>
    <p:sldId id="588" r:id="rId41"/>
    <p:sldId id="590" r:id="rId42"/>
    <p:sldId id="591" r:id="rId43"/>
    <p:sldId id="627" r:id="rId44"/>
    <p:sldId id="628" r:id="rId45"/>
    <p:sldId id="338" r:id="rId46"/>
    <p:sldId id="277" r:id="rId47"/>
    <p:sldId id="278" r:id="rId48"/>
    <p:sldId id="279" r:id="rId49"/>
    <p:sldId id="681" r:id="rId50"/>
    <p:sldId id="682" r:id="rId51"/>
    <p:sldId id="345" r:id="rId52"/>
    <p:sldId id="406" r:id="rId53"/>
    <p:sldId id="615" r:id="rId54"/>
    <p:sldId id="614" r:id="rId55"/>
    <p:sldId id="617" r:id="rId56"/>
    <p:sldId id="407" r:id="rId57"/>
    <p:sldId id="448" r:id="rId58"/>
    <p:sldId id="552" r:id="rId59"/>
    <p:sldId id="683" r:id="rId60"/>
    <p:sldId id="346" r:id="rId61"/>
    <p:sldId id="408" r:id="rId62"/>
    <p:sldId id="553" r:id="rId63"/>
    <p:sldId id="684" r:id="rId64"/>
    <p:sldId id="451" r:id="rId65"/>
    <p:sldId id="549" r:id="rId66"/>
    <p:sldId id="550" r:id="rId67"/>
    <p:sldId id="548" r:id="rId68"/>
    <p:sldId id="462" r:id="rId69"/>
    <p:sldId id="547" r:id="rId70"/>
    <p:sldId id="685" r:id="rId71"/>
    <p:sldId id="349" r:id="rId72"/>
    <p:sldId id="554" r:id="rId73"/>
    <p:sldId id="410" r:id="rId74"/>
    <p:sldId id="411" r:id="rId75"/>
    <p:sldId id="467" r:id="rId76"/>
    <p:sldId id="555" r:id="rId77"/>
    <p:sldId id="556" r:id="rId78"/>
    <p:sldId id="350" r:id="rId79"/>
    <p:sldId id="412" r:id="rId80"/>
    <p:sldId id="413" r:id="rId81"/>
    <p:sldId id="686" r:id="rId82"/>
    <p:sldId id="452" r:id="rId83"/>
    <p:sldId id="557" r:id="rId84"/>
    <p:sldId id="558" r:id="rId85"/>
    <p:sldId id="559" r:id="rId86"/>
    <p:sldId id="560" r:id="rId87"/>
    <p:sldId id="688" r:id="rId88"/>
    <p:sldId id="354" r:id="rId89"/>
    <p:sldId id="569" r:id="rId90"/>
    <p:sldId id="687" r:id="rId91"/>
    <p:sldId id="414" r:id="rId92"/>
    <p:sldId id="468" r:id="rId93"/>
    <p:sldId id="415" r:id="rId94"/>
    <p:sldId id="357" r:id="rId95"/>
    <p:sldId id="562" r:id="rId96"/>
    <p:sldId id="563" r:id="rId97"/>
    <p:sldId id="689" r:id="rId98"/>
    <p:sldId id="690" r:id="rId99"/>
    <p:sldId id="358" r:id="rId100"/>
    <p:sldId id="416" r:id="rId101"/>
    <p:sldId id="417" r:id="rId102"/>
    <p:sldId id="644" r:id="rId103"/>
    <p:sldId id="449" r:id="rId104"/>
    <p:sldId id="450" r:id="rId105"/>
    <p:sldId id="691" r:id="rId106"/>
    <p:sldId id="564" r:id="rId107"/>
    <p:sldId id="565" r:id="rId108"/>
    <p:sldId id="566" r:id="rId109"/>
    <p:sldId id="360" r:id="rId110"/>
    <p:sldId id="418" r:id="rId111"/>
    <p:sldId id="567" r:id="rId112"/>
    <p:sldId id="568" r:id="rId113"/>
    <p:sldId id="570" r:id="rId114"/>
    <p:sldId id="571" r:id="rId115"/>
    <p:sldId id="572" r:id="rId116"/>
    <p:sldId id="419" r:id="rId117"/>
    <p:sldId id="420" r:id="rId118"/>
    <p:sldId id="285" r:id="rId119"/>
    <p:sldId id="692" r:id="rId120"/>
    <p:sldId id="693" r:id="rId121"/>
    <p:sldId id="473" r:id="rId122"/>
    <p:sldId id="474" r:id="rId123"/>
    <p:sldId id="694" r:id="rId124"/>
    <p:sldId id="573" r:id="rId125"/>
    <p:sldId id="574" r:id="rId126"/>
    <p:sldId id="422" r:id="rId127"/>
    <p:sldId id="421" r:id="rId128"/>
    <p:sldId id="575" r:id="rId129"/>
    <p:sldId id="576" r:id="rId130"/>
    <p:sldId id="579" r:id="rId131"/>
    <p:sldId id="696" r:id="rId132"/>
    <p:sldId id="697" r:id="rId133"/>
    <p:sldId id="698" r:id="rId134"/>
    <p:sldId id="472" r:id="rId135"/>
    <p:sldId id="699" r:id="rId136"/>
    <p:sldId id="577" r:id="rId137"/>
    <p:sldId id="700" r:id="rId138"/>
    <p:sldId id="578" r:id="rId139"/>
    <p:sldId id="288" r:id="rId140"/>
    <p:sldId id="580" r:id="rId141"/>
    <p:sldId id="289" r:id="rId142"/>
    <p:sldId id="466" r:id="rId143"/>
    <p:sldId id="660" r:id="rId144"/>
    <p:sldId id="661" r:id="rId145"/>
    <p:sldId id="290" r:id="rId146"/>
    <p:sldId id="291" r:id="rId147"/>
    <p:sldId id="428" r:id="rId148"/>
    <p:sldId id="454" r:id="rId149"/>
    <p:sldId id="535" r:id="rId150"/>
    <p:sldId id="534" r:id="rId151"/>
    <p:sldId id="292" r:id="rId152"/>
    <p:sldId id="293" r:id="rId153"/>
    <p:sldId id="294" r:id="rId154"/>
    <p:sldId id="295" r:id="rId155"/>
    <p:sldId id="296" r:id="rId156"/>
    <p:sldId id="379" r:id="rId157"/>
    <p:sldId id="297" r:id="rId158"/>
    <p:sldId id="541" r:id="rId159"/>
    <p:sldId id="540" r:id="rId160"/>
    <p:sldId id="538" r:id="rId161"/>
    <p:sldId id="536" r:id="rId162"/>
    <p:sldId id="537" r:id="rId163"/>
    <p:sldId id="381" r:id="rId164"/>
    <p:sldId id="382" r:id="rId165"/>
    <p:sldId id="542" r:id="rId166"/>
    <p:sldId id="543" r:id="rId167"/>
    <p:sldId id="544" r:id="rId168"/>
    <p:sldId id="545" r:id="rId169"/>
    <p:sldId id="546" r:id="rId170"/>
    <p:sldId id="704" r:id="rId171"/>
    <p:sldId id="701" r:id="rId172"/>
    <p:sldId id="703" r:id="rId173"/>
    <p:sldId id="702" r:id="rId174"/>
    <p:sldId id="705" r:id="rId175"/>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presProps" Target="presProps.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notesMaster" Target="notesMasters/notesMaster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48C41D-7693-421C-A3F8-BFFB5587571A}" type="datetimeFigureOut">
              <a:rPr lang="sr-Latn-RS" smtClean="0"/>
              <a:t>10.12.2023.</a:t>
            </a:fld>
            <a:endParaRPr lang="sr-Lat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3CCCF5-CB12-4F2D-93E6-EE7F37A9533B}" type="slidenum">
              <a:rPr lang="sr-Latn-RS" smtClean="0"/>
              <a:t>‹#›</a:t>
            </a:fld>
            <a:endParaRPr lang="sr-Latn-RS"/>
          </a:p>
        </p:txBody>
      </p:sp>
    </p:spTree>
    <p:extLst>
      <p:ext uri="{BB962C8B-B14F-4D97-AF65-F5344CB8AC3E}">
        <p14:creationId xmlns:p14="http://schemas.microsoft.com/office/powerpoint/2010/main" val="837373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a:extLst>
              <a:ext uri="{FF2B5EF4-FFF2-40B4-BE49-F238E27FC236}">
                <a16:creationId xmlns:a16="http://schemas.microsoft.com/office/drawing/2014/main" xmlns="" id="{C5011050-0A7E-792C-7861-2034A7FE80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92F8134-FFF4-4953-A2E1-D92DCBFB094C}" type="slidenum">
              <a:rPr kumimoji="0" lang="en-US" altLang="sr-Latn-RS" sz="1200" b="0" i="0" u="none" strike="noStrike" kern="1200" cap="none" spc="0" normalizeH="0" baseline="0" noProof="0" smtClean="0">
                <a:ln>
                  <a:noFill/>
                </a:ln>
                <a:solidFill>
                  <a:prstClr val="black"/>
                </a:solidFill>
                <a:effectLst/>
                <a:uLnTx/>
                <a:uFillTx/>
                <a:latin typeface="Tahoma" panose="020B060403050404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sr-Latn-RS" sz="1200" b="0" i="0" u="none" strike="noStrike" kern="1200" cap="none" spc="0" normalizeH="0" baseline="0" noProof="0">
              <a:ln>
                <a:noFill/>
              </a:ln>
              <a:solidFill>
                <a:prstClr val="black"/>
              </a:solidFill>
              <a:effectLst/>
              <a:uLnTx/>
              <a:uFillTx/>
              <a:latin typeface="Tahoma" panose="020B0604030504040204" pitchFamily="34" charset="0"/>
              <a:ea typeface="+mn-ea"/>
              <a:cs typeface="Arial" panose="020B0604020202020204" pitchFamily="34" charset="0"/>
            </a:endParaRPr>
          </a:p>
        </p:txBody>
      </p:sp>
      <p:sp>
        <p:nvSpPr>
          <p:cNvPr id="143363" name="Rectangle 2">
            <a:extLst>
              <a:ext uri="{FF2B5EF4-FFF2-40B4-BE49-F238E27FC236}">
                <a16:creationId xmlns:a16="http://schemas.microsoft.com/office/drawing/2014/main" xmlns="" id="{6B73D298-D0A3-30BF-7E84-CCE099975C3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4" name="Rectangle 3">
            <a:extLst>
              <a:ext uri="{FF2B5EF4-FFF2-40B4-BE49-F238E27FC236}">
                <a16:creationId xmlns:a16="http://schemas.microsoft.com/office/drawing/2014/main" xmlns="" id="{82CB9C86-4EED-242A-2403-1AE1AC2169B6}"/>
              </a:ext>
            </a:extLst>
          </p:cNvPr>
          <p:cNvSpPr>
            <a:spLocks noGrp="1" noChangeArrowheads="1"/>
          </p:cNvSpPr>
          <p:nvPr>
            <p:ph type="body" idx="1"/>
          </p:nvPr>
        </p:nvSpPr>
        <p:spPr bwMode="auto">
          <a:xfrm>
            <a:off x="914400" y="4343400"/>
            <a:ext cx="5029200" cy="4114800"/>
          </a:xfrm>
        </p:spPr>
        <p:txBody>
          <a:bodyPr wrap="square" numCol="1" anchor="t" anchorCtr="0" compatLnSpc="1">
            <a:prstTxWarp prst="textNoShape">
              <a:avLst/>
            </a:prstTxWarp>
            <a:normAutofit fontScale="92500" lnSpcReduction="20000"/>
          </a:bodyPr>
          <a:lstStyle/>
          <a:p>
            <a:pPr eaLnBrk="1" hangingPunct="1">
              <a:spcBef>
                <a:spcPct val="0"/>
              </a:spcBef>
              <a:defRPr/>
            </a:pPr>
            <a:r>
              <a:rPr lang="en-US" altLang="sr-Latn-RS"/>
              <a:t>Analiza semena je prvi korak u ispitivanju. Analiza se radi iz asepticnog uzorka datog nakon apstinencije od 3 dana. Obzirom da postoji citav spektar razlicito obradjenih nalaza smatram da je u nasoj sredini potrebna unifikacija prema WHO kriterijumima. Dijagnoza se postavlja na osnovu najmanje dva nalaza: ako je prvi nalaz los treba ga ponoviti za nekoliko dana, a svakako nakon zavrsetka nove spematogeneze, tj za dva i po meseca</a:t>
            </a:r>
          </a:p>
          <a:p>
            <a:pPr eaLnBrk="1" hangingPunct="1">
              <a:spcBef>
                <a:spcPct val="0"/>
              </a:spcBef>
              <a:defRPr/>
            </a:pPr>
            <a:r>
              <a:rPr lang="en-US" altLang="sr-Latn-RS">
                <a:latin typeface="Optima" charset="0"/>
              </a:rPr>
              <a:t>NICE: Screening for antisperm antibodies should not be offered because there is no</a:t>
            </a:r>
          </a:p>
          <a:p>
            <a:pPr eaLnBrk="1" hangingPunct="1">
              <a:spcBef>
                <a:spcPct val="0"/>
              </a:spcBef>
              <a:defRPr/>
            </a:pPr>
            <a:r>
              <a:rPr lang="en-US" altLang="sr-Latn-RS">
                <a:latin typeface="Optima" charset="0"/>
              </a:rPr>
              <a:t>evidence of effective treatment to improve fertility</a:t>
            </a:r>
          </a:p>
          <a:p>
            <a:pPr eaLnBrk="1" hangingPunct="1">
              <a:spcBef>
                <a:spcPct val="0"/>
              </a:spcBef>
              <a:defRPr/>
            </a:pPr>
            <a:endParaRPr lang="en-US" altLang="sr-Latn-RS">
              <a:latin typeface="Optima" charset="0"/>
            </a:endParaRPr>
          </a:p>
          <a:p>
            <a:pPr eaLnBrk="1" hangingPunct="1">
              <a:spcBef>
                <a:spcPct val="0"/>
              </a:spcBef>
              <a:defRPr/>
            </a:pPr>
            <a:r>
              <a:rPr lang="en-US" altLang="sr-Latn-RS">
                <a:latin typeface="Optima" charset="0"/>
              </a:rPr>
              <a:t>NICE: </a:t>
            </a:r>
            <a:r>
              <a:rPr lang="en-US" altLang="sr-Latn-RS" b="1">
                <a:latin typeface="Optima-Bold" charset="0"/>
              </a:rPr>
              <a:t>Antibiotic treatment of leucocytospermia </a:t>
            </a:r>
            <a:r>
              <a:rPr lang="en-US" altLang="sr-Latn-RS">
                <a:latin typeface="Optima" charset="0"/>
              </a:rPr>
              <a:t>An RCT in men with leucocytospermia assigned patients to antibiotic treatment, antibiotic with frequent ejaculation, frequent ejaculation at one month or no treatment</a:t>
            </a:r>
            <a:endParaRPr lang="en-US" altLang="sr-Latn-RS"/>
          </a:p>
          <a:p>
            <a:pPr eaLnBrk="1" hangingPunct="1">
              <a:spcBef>
                <a:spcPct val="0"/>
              </a:spcBef>
              <a:defRPr/>
            </a:pPr>
            <a:endParaRPr lang="en-US" altLang="sr-Latn-RS"/>
          </a:p>
          <a:p>
            <a:pPr eaLnBrk="1" hangingPunct="1">
              <a:spcBef>
                <a:spcPct val="0"/>
              </a:spcBef>
              <a:defRPr/>
            </a:pPr>
            <a:endParaRPr lang="en-US" altLang="sr-Latn-RS"/>
          </a:p>
          <a:p>
            <a:pPr eaLnBrk="1" hangingPunct="1">
              <a:spcBef>
                <a:spcPct val="0"/>
              </a:spcBef>
              <a:defRPr/>
            </a:pPr>
            <a:r>
              <a:rPr lang="en-US" altLang="sr-Latn-RS" b="1"/>
              <a:t> COMMON DIAGNOSES IN MEN BEING EVALUATED FOR INFERTILITY</a:t>
            </a:r>
          </a:p>
          <a:p>
            <a:pPr eaLnBrk="1" hangingPunct="1">
              <a:spcBef>
                <a:spcPct val="0"/>
              </a:spcBef>
              <a:defRPr/>
            </a:pPr>
            <a:r>
              <a:rPr lang="en-US" altLang="sr-Latn-RS" b="1"/>
              <a:t> Incidence (%)</a:t>
            </a:r>
          </a:p>
          <a:p>
            <a:pPr eaLnBrk="1" hangingPunct="1">
              <a:spcBef>
                <a:spcPct val="0"/>
              </a:spcBef>
              <a:buFontTx/>
              <a:buChar char="•"/>
              <a:defRPr/>
            </a:pPr>
            <a:r>
              <a:rPr lang="en-US" altLang="sr-Latn-RS"/>
              <a:t>Idiopathic infertility 50-60</a:t>
            </a:r>
          </a:p>
          <a:p>
            <a:pPr eaLnBrk="1" hangingPunct="1">
              <a:spcBef>
                <a:spcPct val="0"/>
              </a:spcBef>
              <a:buFontTx/>
              <a:buChar char="•"/>
              <a:defRPr/>
            </a:pPr>
            <a:r>
              <a:rPr lang="en-US" altLang="sr-Latn-RS"/>
              <a:t>Primary testicular failure (chromosomal disorders including Klinefelter's syndrome, Y chromosome microdeletions, undescended testis, irradiation, orchitis, drugs) 10-20</a:t>
            </a:r>
          </a:p>
          <a:p>
            <a:pPr eaLnBrk="1" hangingPunct="1">
              <a:spcBef>
                <a:spcPct val="0"/>
              </a:spcBef>
              <a:buFontTx/>
              <a:buChar char="•"/>
              <a:defRPr/>
            </a:pPr>
            <a:r>
              <a:rPr lang="en-US" altLang="sr-Latn-RS"/>
              <a:t>Genital tract obstruction (congenital absence of vas, vasectomy, epididymal obstruction) 5</a:t>
            </a:r>
          </a:p>
          <a:p>
            <a:pPr eaLnBrk="1" hangingPunct="1">
              <a:spcBef>
                <a:spcPct val="0"/>
              </a:spcBef>
              <a:buFontTx/>
              <a:buChar char="•"/>
              <a:defRPr/>
            </a:pPr>
            <a:r>
              <a:rPr lang="en-US" altLang="sr-Latn-RS"/>
              <a:t>Coital disorders &lt;1</a:t>
            </a:r>
          </a:p>
          <a:p>
            <a:pPr eaLnBrk="1" hangingPunct="1">
              <a:spcBef>
                <a:spcPct val="0"/>
              </a:spcBef>
              <a:buFontTx/>
              <a:buChar char="•"/>
              <a:defRPr/>
            </a:pPr>
            <a:r>
              <a:rPr lang="en-US" altLang="sr-Latn-RS"/>
              <a:t>Hypogonadotropic hypogonadism (pituitary adenomas, panhypopituitarism, idiopathic hypogonadotropic hypogonadism, hyperprolactinemia) 3-4</a:t>
            </a:r>
          </a:p>
          <a:p>
            <a:pPr eaLnBrk="1" hangingPunct="1">
              <a:spcBef>
                <a:spcPct val="0"/>
              </a:spcBef>
              <a:buFontTx/>
              <a:buChar char="•"/>
              <a:defRPr/>
            </a:pPr>
            <a:r>
              <a:rPr lang="en-US" altLang="sr-Latn-RS"/>
              <a:t>Varicocele</a:t>
            </a:r>
            <a:r>
              <a:rPr lang="en-US" altLang="sr-Latn-RS" baseline="30000"/>
              <a:t>[*] </a:t>
            </a:r>
            <a:r>
              <a:rPr lang="en-US" altLang="sr-Latn-RS"/>
              <a:t>15-35</a:t>
            </a:r>
          </a:p>
          <a:p>
            <a:pPr eaLnBrk="1" hangingPunct="1">
              <a:spcBef>
                <a:spcPct val="0"/>
              </a:spcBef>
              <a:buFontTx/>
              <a:buChar char="•"/>
              <a:defRPr/>
            </a:pPr>
            <a:r>
              <a:rPr lang="en-US" altLang="sr-Latn-RS"/>
              <a:t>Other (sperm autoimmunity, drugs, toxins, systemic illness) 5</a:t>
            </a:r>
          </a:p>
          <a:p>
            <a:pPr algn="ctr" eaLnBrk="1" hangingPunct="1">
              <a:spcBef>
                <a:spcPct val="0"/>
              </a:spcBef>
              <a:defRPr/>
            </a:pPr>
            <a:endParaRPr lang="en-US" altLang="sr-Latn-RS"/>
          </a:p>
          <a:p>
            <a:pPr eaLnBrk="1" hangingPunct="1">
              <a:spcBef>
                <a:spcPct val="0"/>
              </a:spcBef>
              <a:defRPr/>
            </a:pPr>
            <a:endParaRPr lang="en-US" altLang="sr-Latn-RS"/>
          </a:p>
          <a:p>
            <a:pPr eaLnBrk="1" hangingPunct="1">
              <a:spcBef>
                <a:spcPct val="0"/>
              </a:spcBef>
              <a:defRPr/>
            </a:pPr>
            <a:endParaRPr lang="en-US" altLang="sr-Latn-RS"/>
          </a:p>
          <a:p>
            <a:pPr eaLnBrk="1" hangingPunct="1">
              <a:spcBef>
                <a:spcPct val="0"/>
              </a:spcBef>
              <a:defRPr/>
            </a:pPr>
            <a:endParaRPr lang="en-US" altLang="sr-Latn-RS"/>
          </a:p>
        </p:txBody>
      </p:sp>
    </p:spTree>
    <p:extLst>
      <p:ext uri="{BB962C8B-B14F-4D97-AF65-F5344CB8AC3E}">
        <p14:creationId xmlns:p14="http://schemas.microsoft.com/office/powerpoint/2010/main" val="2502463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xmlns="" id="{54F83313-47E1-018F-E86D-5C68BBB6E573}"/>
              </a:ext>
            </a:extLst>
          </p:cNvPr>
          <p:cNvGrpSpPr>
            <a:grpSpLocks/>
          </p:cNvGrpSpPr>
          <p:nvPr/>
        </p:nvGrpSpPr>
        <p:grpSpPr bwMode="auto">
          <a:xfrm>
            <a:off x="1" y="0"/>
            <a:ext cx="12213167" cy="6858000"/>
            <a:chOff x="0" y="0"/>
            <a:chExt cx="5770" cy="4320"/>
          </a:xfrm>
        </p:grpSpPr>
        <p:sp>
          <p:nvSpPr>
            <p:cNvPr id="3" name="Rectangle 3">
              <a:extLst>
                <a:ext uri="{FF2B5EF4-FFF2-40B4-BE49-F238E27FC236}">
                  <a16:creationId xmlns:a16="http://schemas.microsoft.com/office/drawing/2014/main" xmlns="" id="{06AE83EF-28D8-2DF4-9613-3F1E1D57A038}"/>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4" name="Rectangle 4">
              <a:extLst>
                <a:ext uri="{FF2B5EF4-FFF2-40B4-BE49-F238E27FC236}">
                  <a16:creationId xmlns:a16="http://schemas.microsoft.com/office/drawing/2014/main" xmlns="" id="{8C2286C4-EC01-3B05-E00A-2B0468AAA8D5}"/>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5" name="Rectangle 5">
              <a:extLst>
                <a:ext uri="{FF2B5EF4-FFF2-40B4-BE49-F238E27FC236}">
                  <a16:creationId xmlns:a16="http://schemas.microsoft.com/office/drawing/2014/main" xmlns="" id="{3E405137-BD13-64C0-AEB3-49B0B2C421D1}"/>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6" name="Rectangle 6">
              <a:extLst>
                <a:ext uri="{FF2B5EF4-FFF2-40B4-BE49-F238E27FC236}">
                  <a16:creationId xmlns:a16="http://schemas.microsoft.com/office/drawing/2014/main" xmlns="" id="{936757A9-422A-D735-4086-B931FC672319}"/>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7" name="Rectangle 7">
              <a:extLst>
                <a:ext uri="{FF2B5EF4-FFF2-40B4-BE49-F238E27FC236}">
                  <a16:creationId xmlns:a16="http://schemas.microsoft.com/office/drawing/2014/main" xmlns="" id="{3837BBB3-DC4C-0975-131B-B09AC64E16D8}"/>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8" name="Rectangle 8">
              <a:extLst>
                <a:ext uri="{FF2B5EF4-FFF2-40B4-BE49-F238E27FC236}">
                  <a16:creationId xmlns:a16="http://schemas.microsoft.com/office/drawing/2014/main" xmlns="" id="{D02BD690-0C25-B63D-8603-31B24F5E9353}"/>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 name="Rectangle 9">
              <a:extLst>
                <a:ext uri="{FF2B5EF4-FFF2-40B4-BE49-F238E27FC236}">
                  <a16:creationId xmlns:a16="http://schemas.microsoft.com/office/drawing/2014/main" xmlns="" id="{9658B431-22CC-ED2C-4F49-CD34B494F3E1}"/>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 name="Rectangle 10">
              <a:extLst>
                <a:ext uri="{FF2B5EF4-FFF2-40B4-BE49-F238E27FC236}">
                  <a16:creationId xmlns:a16="http://schemas.microsoft.com/office/drawing/2014/main" xmlns="" id="{0AD5BE8E-7D85-EC0D-5939-062AD471F3B4}"/>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1" name="Rectangle 11">
              <a:extLst>
                <a:ext uri="{FF2B5EF4-FFF2-40B4-BE49-F238E27FC236}">
                  <a16:creationId xmlns:a16="http://schemas.microsoft.com/office/drawing/2014/main" xmlns="" id="{81C10DD0-0610-DB9C-EA81-7C4E3D04D240}"/>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2" name="Rectangle 12">
              <a:extLst>
                <a:ext uri="{FF2B5EF4-FFF2-40B4-BE49-F238E27FC236}">
                  <a16:creationId xmlns:a16="http://schemas.microsoft.com/office/drawing/2014/main" xmlns="" id="{B039B219-CD0E-BF07-DC54-3902BC937714}"/>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3" name="Rectangle 13">
              <a:extLst>
                <a:ext uri="{FF2B5EF4-FFF2-40B4-BE49-F238E27FC236}">
                  <a16:creationId xmlns:a16="http://schemas.microsoft.com/office/drawing/2014/main" xmlns="" id="{03264FEB-BF1B-2DEB-08B2-4985BF9F402E}"/>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4" name="Rectangle 14">
              <a:extLst>
                <a:ext uri="{FF2B5EF4-FFF2-40B4-BE49-F238E27FC236}">
                  <a16:creationId xmlns:a16="http://schemas.microsoft.com/office/drawing/2014/main" xmlns="" id="{A4F5718F-2F98-C652-9D4D-A7586DB0DE81}"/>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5" name="Rectangle 15">
              <a:extLst>
                <a:ext uri="{FF2B5EF4-FFF2-40B4-BE49-F238E27FC236}">
                  <a16:creationId xmlns:a16="http://schemas.microsoft.com/office/drawing/2014/main" xmlns="" id="{614B1474-81A3-4396-65D7-BB8D1A1F42B6}"/>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6" name="Rectangle 16">
              <a:extLst>
                <a:ext uri="{FF2B5EF4-FFF2-40B4-BE49-F238E27FC236}">
                  <a16:creationId xmlns:a16="http://schemas.microsoft.com/office/drawing/2014/main" xmlns="" id="{039E5BDE-43C9-1BD6-D557-86CB7EA9A26F}"/>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7" name="Rectangle 17">
              <a:extLst>
                <a:ext uri="{FF2B5EF4-FFF2-40B4-BE49-F238E27FC236}">
                  <a16:creationId xmlns:a16="http://schemas.microsoft.com/office/drawing/2014/main" xmlns="" id="{34DC6D7A-F3DD-56AA-E178-09CE72A091ED}"/>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8" name="Rectangle 18">
              <a:extLst>
                <a:ext uri="{FF2B5EF4-FFF2-40B4-BE49-F238E27FC236}">
                  <a16:creationId xmlns:a16="http://schemas.microsoft.com/office/drawing/2014/main" xmlns="" id="{24401A6E-F136-36AE-F887-8B278805341A}"/>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9" name="Rectangle 19">
              <a:extLst>
                <a:ext uri="{FF2B5EF4-FFF2-40B4-BE49-F238E27FC236}">
                  <a16:creationId xmlns:a16="http://schemas.microsoft.com/office/drawing/2014/main" xmlns="" id="{0CFA42F0-630C-38F1-C1E3-AD8AA8F42DF4}"/>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20" name="Rectangle 20">
              <a:extLst>
                <a:ext uri="{FF2B5EF4-FFF2-40B4-BE49-F238E27FC236}">
                  <a16:creationId xmlns:a16="http://schemas.microsoft.com/office/drawing/2014/main" xmlns="" id="{3B3E002E-F80C-4A2E-19D7-CF25F3874DF1}"/>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21" name="Rectangle 21">
              <a:extLst>
                <a:ext uri="{FF2B5EF4-FFF2-40B4-BE49-F238E27FC236}">
                  <a16:creationId xmlns:a16="http://schemas.microsoft.com/office/drawing/2014/main" xmlns="" id="{E0DDC12B-3322-861D-1E63-15AB1D3AF15B}"/>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22" name="Freeform 22">
              <a:extLst>
                <a:ext uri="{FF2B5EF4-FFF2-40B4-BE49-F238E27FC236}">
                  <a16:creationId xmlns:a16="http://schemas.microsoft.com/office/drawing/2014/main" xmlns="" id="{FDAE1D97-8398-7117-A9C3-04FDA1C42D18}"/>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sr-Latn-RS" sz="1800"/>
            </a:p>
          </p:txBody>
        </p:sp>
        <p:sp>
          <p:nvSpPr>
            <p:cNvPr id="23" name="Freeform 23">
              <a:extLst>
                <a:ext uri="{FF2B5EF4-FFF2-40B4-BE49-F238E27FC236}">
                  <a16:creationId xmlns:a16="http://schemas.microsoft.com/office/drawing/2014/main" xmlns="" id="{AF47CABA-663A-CA49-C70D-17F512C9FBB8}"/>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eaLnBrk="1" hangingPunct="1">
                <a:defRPr/>
              </a:pPr>
              <a:endParaRPr lang="en-US" sz="1800">
                <a:cs typeface="Arial" charset="0"/>
              </a:endParaRPr>
            </a:p>
          </p:txBody>
        </p:sp>
      </p:grpSp>
      <p:sp>
        <p:nvSpPr>
          <p:cNvPr id="91160" name="Rectangle 24"/>
          <p:cNvSpPr>
            <a:spLocks noGrp="1" noChangeArrowheads="1"/>
          </p:cNvSpPr>
          <p:nvPr>
            <p:ph type="ctrTitle" sz="quarter"/>
          </p:nvPr>
        </p:nvSpPr>
        <p:spPr>
          <a:xfrm>
            <a:off x="914400" y="1600200"/>
            <a:ext cx="10363200" cy="1828800"/>
          </a:xfrm>
        </p:spPr>
        <p:txBody>
          <a:bodyPr/>
          <a:lstStyle>
            <a:lvl1pPr>
              <a:defRPr sz="4800"/>
            </a:lvl1pPr>
          </a:lstStyle>
          <a:p>
            <a:r>
              <a:rPr lang="en-US"/>
              <a:t>Click to edit Master title style</a:t>
            </a:r>
          </a:p>
        </p:txBody>
      </p:sp>
      <p:sp>
        <p:nvSpPr>
          <p:cNvPr id="91161" name="Rectangle 25"/>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24" name="Rectangle 26">
            <a:extLst>
              <a:ext uri="{FF2B5EF4-FFF2-40B4-BE49-F238E27FC236}">
                <a16:creationId xmlns:a16="http://schemas.microsoft.com/office/drawing/2014/main" xmlns="" id="{7CEDA544-6761-9353-2C7A-BA7A0E87B41B}"/>
              </a:ext>
            </a:extLst>
          </p:cNvPr>
          <p:cNvSpPr>
            <a:spLocks noGrp="1" noChangeArrowheads="1"/>
          </p:cNvSpPr>
          <p:nvPr>
            <p:ph type="dt" sz="quarter" idx="10"/>
          </p:nvPr>
        </p:nvSpPr>
        <p:spPr>
          <a:xfrm>
            <a:off x="609600" y="6243638"/>
            <a:ext cx="2844800" cy="457200"/>
          </a:xfrm>
        </p:spPr>
        <p:txBody>
          <a:bodyPr/>
          <a:lstStyle>
            <a:lvl1pPr>
              <a:defRPr/>
            </a:lvl1pPr>
          </a:lstStyle>
          <a:p>
            <a:pPr>
              <a:defRPr/>
            </a:pPr>
            <a:endParaRPr lang="en-US"/>
          </a:p>
        </p:txBody>
      </p:sp>
      <p:sp>
        <p:nvSpPr>
          <p:cNvPr id="25" name="Rectangle 27">
            <a:extLst>
              <a:ext uri="{FF2B5EF4-FFF2-40B4-BE49-F238E27FC236}">
                <a16:creationId xmlns:a16="http://schemas.microsoft.com/office/drawing/2014/main" xmlns="" id="{A306AD63-392A-BFF9-F43D-CDAD833911DC}"/>
              </a:ext>
            </a:extLst>
          </p:cNvPr>
          <p:cNvSpPr>
            <a:spLocks noGrp="1" noChangeArrowheads="1"/>
          </p:cNvSpPr>
          <p:nvPr>
            <p:ph type="ftr" sz="quarter" idx="11"/>
          </p:nvPr>
        </p:nvSpPr>
        <p:spPr/>
        <p:txBody>
          <a:bodyPr/>
          <a:lstStyle>
            <a:lvl1pPr>
              <a:defRPr/>
            </a:lvl1pPr>
          </a:lstStyle>
          <a:p>
            <a:pPr>
              <a:defRPr/>
            </a:pPr>
            <a:endParaRPr lang="en-US"/>
          </a:p>
        </p:txBody>
      </p:sp>
      <p:sp>
        <p:nvSpPr>
          <p:cNvPr id="26" name="Rectangle 28">
            <a:extLst>
              <a:ext uri="{FF2B5EF4-FFF2-40B4-BE49-F238E27FC236}">
                <a16:creationId xmlns:a16="http://schemas.microsoft.com/office/drawing/2014/main" xmlns="" id="{B71E1DB4-47C7-6884-D1E6-BFC3B7ACE66D}"/>
              </a:ext>
            </a:extLst>
          </p:cNvPr>
          <p:cNvSpPr>
            <a:spLocks noGrp="1" noChangeArrowheads="1"/>
          </p:cNvSpPr>
          <p:nvPr>
            <p:ph type="sldNum" sz="quarter" idx="12"/>
          </p:nvPr>
        </p:nvSpPr>
        <p:spPr/>
        <p:txBody>
          <a:bodyPr/>
          <a:lstStyle>
            <a:lvl1pPr>
              <a:defRPr/>
            </a:lvl1pPr>
          </a:lstStyle>
          <a:p>
            <a:pPr>
              <a:defRPr/>
            </a:pPr>
            <a:fld id="{178CB9FE-48B5-46F3-9C53-23063A6A71E9}" type="slidenum">
              <a:rPr lang="en-US" altLang="sr-Latn-RS"/>
              <a:pPr>
                <a:defRPr/>
              </a:pPr>
              <a:t>‹#›</a:t>
            </a:fld>
            <a:endParaRPr lang="en-US" altLang="sr-Latn-RS"/>
          </a:p>
        </p:txBody>
      </p:sp>
    </p:spTree>
    <p:extLst>
      <p:ext uri="{BB962C8B-B14F-4D97-AF65-F5344CB8AC3E}">
        <p14:creationId xmlns:p14="http://schemas.microsoft.com/office/powerpoint/2010/main" val="3855497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3595FE97-8D8F-A99C-B65A-7BA827684AD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3B727FCF-A131-F099-4692-60FC4A229EE9}"/>
              </a:ext>
            </a:extLst>
          </p:cNvPr>
          <p:cNvSpPr>
            <a:spLocks noGrp="1" noChangeArrowheads="1"/>
          </p:cNvSpPr>
          <p:nvPr>
            <p:ph type="sldNum" sz="quarter" idx="11"/>
          </p:nvPr>
        </p:nvSpPr>
        <p:spPr>
          <a:ln/>
        </p:spPr>
        <p:txBody>
          <a:bodyPr/>
          <a:lstStyle>
            <a:lvl1pPr>
              <a:defRPr/>
            </a:lvl1pPr>
          </a:lstStyle>
          <a:p>
            <a:pPr>
              <a:defRPr/>
            </a:pPr>
            <a:fld id="{A1135A17-7064-477B-A09F-32CB589B4115}"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7E3D4C52-A5DB-2850-6EB0-DF72D02ACB92}"/>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15194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5A3A34FC-28D0-19BE-466B-320671CE27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A982C3D8-F92E-093B-D0C2-74A307412370}"/>
              </a:ext>
            </a:extLst>
          </p:cNvPr>
          <p:cNvSpPr>
            <a:spLocks noGrp="1" noChangeArrowheads="1"/>
          </p:cNvSpPr>
          <p:nvPr>
            <p:ph type="sldNum" sz="quarter" idx="11"/>
          </p:nvPr>
        </p:nvSpPr>
        <p:spPr>
          <a:ln/>
        </p:spPr>
        <p:txBody>
          <a:bodyPr/>
          <a:lstStyle>
            <a:lvl1pPr>
              <a:defRPr/>
            </a:lvl1pPr>
          </a:lstStyle>
          <a:p>
            <a:pPr>
              <a:defRPr/>
            </a:pPr>
            <a:fld id="{50ECACE7-7E58-479F-904A-F7FA4494E5C1}"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86306702-EE14-08CD-B43C-B6FA3643E769}"/>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651052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5C8ED73C-BFEE-7B3D-0A2B-62C05F1AD3D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4A6F3590-0C7B-211B-5EFA-32EE7D9709BA}"/>
              </a:ext>
            </a:extLst>
          </p:cNvPr>
          <p:cNvSpPr>
            <a:spLocks noGrp="1" noChangeArrowheads="1"/>
          </p:cNvSpPr>
          <p:nvPr>
            <p:ph type="sldNum" sz="quarter" idx="11"/>
          </p:nvPr>
        </p:nvSpPr>
        <p:spPr>
          <a:ln/>
        </p:spPr>
        <p:txBody>
          <a:bodyPr/>
          <a:lstStyle>
            <a:lvl1pPr>
              <a:defRPr/>
            </a:lvl1pPr>
          </a:lstStyle>
          <a:p>
            <a:pPr>
              <a:defRPr/>
            </a:pPr>
            <a:fld id="{A6BCADD5-0AAE-4D24-9290-49F509850645}"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0147658A-1FEC-EE85-5ABF-0CBC5060CC20}"/>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45213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a:extLst>
              <a:ext uri="{FF2B5EF4-FFF2-40B4-BE49-F238E27FC236}">
                <a16:creationId xmlns:a16="http://schemas.microsoft.com/office/drawing/2014/main" xmlns="" id="{2253BDA7-86CD-3E85-D3C6-0AD0DD48763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0017BC94-23D3-D382-A237-801557EFD7F6}"/>
              </a:ext>
            </a:extLst>
          </p:cNvPr>
          <p:cNvSpPr>
            <a:spLocks noGrp="1" noChangeArrowheads="1"/>
          </p:cNvSpPr>
          <p:nvPr>
            <p:ph type="sldNum" sz="quarter" idx="11"/>
          </p:nvPr>
        </p:nvSpPr>
        <p:spPr>
          <a:ln/>
        </p:spPr>
        <p:txBody>
          <a:bodyPr/>
          <a:lstStyle>
            <a:lvl1pPr>
              <a:defRPr/>
            </a:lvl1pPr>
          </a:lstStyle>
          <a:p>
            <a:pPr>
              <a:defRPr/>
            </a:pPr>
            <a:fld id="{0C8107E7-0669-4FFF-BE98-9728F0F36ADE}"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BDDD67D6-16E9-932D-9557-5978BAF74A4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49170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a:extLst>
              <a:ext uri="{FF2B5EF4-FFF2-40B4-BE49-F238E27FC236}">
                <a16:creationId xmlns:a16="http://schemas.microsoft.com/office/drawing/2014/main" xmlns="" id="{6EAA92F2-C9A6-890D-5E95-F394B8704E0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CDFDB478-84B0-2635-1186-2A8932848A8C}"/>
              </a:ext>
            </a:extLst>
          </p:cNvPr>
          <p:cNvSpPr>
            <a:spLocks noGrp="1" noChangeArrowheads="1"/>
          </p:cNvSpPr>
          <p:nvPr>
            <p:ph type="sldNum" sz="quarter" idx="11"/>
          </p:nvPr>
        </p:nvSpPr>
        <p:spPr>
          <a:ln/>
        </p:spPr>
        <p:txBody>
          <a:bodyPr/>
          <a:lstStyle>
            <a:lvl1pPr>
              <a:defRPr/>
            </a:lvl1pPr>
          </a:lstStyle>
          <a:p>
            <a:pPr>
              <a:defRPr/>
            </a:pPr>
            <a:fld id="{388F1598-A321-43DE-9A56-908B1FD6C605}"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8D0C8F69-5A60-7699-7D89-4A74B6866AD5}"/>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74028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a:extLst>
              <a:ext uri="{FF2B5EF4-FFF2-40B4-BE49-F238E27FC236}">
                <a16:creationId xmlns:a16="http://schemas.microsoft.com/office/drawing/2014/main" xmlns="" id="{D350C596-32DF-97F3-9FB4-50A6910E471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27">
            <a:extLst>
              <a:ext uri="{FF2B5EF4-FFF2-40B4-BE49-F238E27FC236}">
                <a16:creationId xmlns:a16="http://schemas.microsoft.com/office/drawing/2014/main" xmlns="" id="{DF61C0DA-323E-7D00-5331-5D579EF3FF6C}"/>
              </a:ext>
            </a:extLst>
          </p:cNvPr>
          <p:cNvSpPr>
            <a:spLocks noGrp="1" noChangeArrowheads="1"/>
          </p:cNvSpPr>
          <p:nvPr>
            <p:ph type="sldNum" sz="quarter" idx="11"/>
          </p:nvPr>
        </p:nvSpPr>
        <p:spPr>
          <a:ln/>
        </p:spPr>
        <p:txBody>
          <a:bodyPr/>
          <a:lstStyle>
            <a:lvl1pPr>
              <a:defRPr/>
            </a:lvl1pPr>
          </a:lstStyle>
          <a:p>
            <a:pPr>
              <a:defRPr/>
            </a:pPr>
            <a:fld id="{80EC601B-2AB3-46A9-AE63-4F78BC223CB1}" type="slidenum">
              <a:rPr lang="en-US" altLang="sr-Latn-RS"/>
              <a:pPr>
                <a:defRPr/>
              </a:pPr>
              <a:t>‹#›</a:t>
            </a:fld>
            <a:endParaRPr lang="en-US" altLang="sr-Latn-RS"/>
          </a:p>
        </p:txBody>
      </p:sp>
      <p:sp>
        <p:nvSpPr>
          <p:cNvPr id="9" name="Rectangle 28">
            <a:extLst>
              <a:ext uri="{FF2B5EF4-FFF2-40B4-BE49-F238E27FC236}">
                <a16:creationId xmlns:a16="http://schemas.microsoft.com/office/drawing/2014/main" xmlns="" id="{CE2FD1B2-A58B-2689-69D4-24B3CD2ADE4C}"/>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796290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a:extLst>
              <a:ext uri="{FF2B5EF4-FFF2-40B4-BE49-F238E27FC236}">
                <a16:creationId xmlns:a16="http://schemas.microsoft.com/office/drawing/2014/main" xmlns="" id="{075576CF-EF4B-B482-3F3D-A91BEB51E2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27">
            <a:extLst>
              <a:ext uri="{FF2B5EF4-FFF2-40B4-BE49-F238E27FC236}">
                <a16:creationId xmlns:a16="http://schemas.microsoft.com/office/drawing/2014/main" xmlns="" id="{90528282-41EC-3332-D1B8-ADAB50A620D4}"/>
              </a:ext>
            </a:extLst>
          </p:cNvPr>
          <p:cNvSpPr>
            <a:spLocks noGrp="1" noChangeArrowheads="1"/>
          </p:cNvSpPr>
          <p:nvPr>
            <p:ph type="sldNum" sz="quarter" idx="11"/>
          </p:nvPr>
        </p:nvSpPr>
        <p:spPr>
          <a:ln/>
        </p:spPr>
        <p:txBody>
          <a:bodyPr/>
          <a:lstStyle>
            <a:lvl1pPr>
              <a:defRPr/>
            </a:lvl1pPr>
          </a:lstStyle>
          <a:p>
            <a:pPr>
              <a:defRPr/>
            </a:pPr>
            <a:fld id="{314DAA56-5061-43B7-BEC8-1FB654E24EF7}" type="slidenum">
              <a:rPr lang="en-US" altLang="sr-Latn-RS"/>
              <a:pPr>
                <a:defRPr/>
              </a:pPr>
              <a:t>‹#›</a:t>
            </a:fld>
            <a:endParaRPr lang="en-US" altLang="sr-Latn-RS"/>
          </a:p>
        </p:txBody>
      </p:sp>
      <p:sp>
        <p:nvSpPr>
          <p:cNvPr id="5" name="Rectangle 28">
            <a:extLst>
              <a:ext uri="{FF2B5EF4-FFF2-40B4-BE49-F238E27FC236}">
                <a16:creationId xmlns:a16="http://schemas.microsoft.com/office/drawing/2014/main" xmlns="" id="{B6AC9EDA-5448-3CE3-7635-E40289E7FF71}"/>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78603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a:extLst>
              <a:ext uri="{FF2B5EF4-FFF2-40B4-BE49-F238E27FC236}">
                <a16:creationId xmlns:a16="http://schemas.microsoft.com/office/drawing/2014/main" xmlns="" id="{8BF5A29A-084C-0113-410B-79A64E84FA8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27">
            <a:extLst>
              <a:ext uri="{FF2B5EF4-FFF2-40B4-BE49-F238E27FC236}">
                <a16:creationId xmlns:a16="http://schemas.microsoft.com/office/drawing/2014/main" xmlns="" id="{221CA89A-66B3-2F33-A814-9BB189FA00F8}"/>
              </a:ext>
            </a:extLst>
          </p:cNvPr>
          <p:cNvSpPr>
            <a:spLocks noGrp="1" noChangeArrowheads="1"/>
          </p:cNvSpPr>
          <p:nvPr>
            <p:ph type="sldNum" sz="quarter" idx="11"/>
          </p:nvPr>
        </p:nvSpPr>
        <p:spPr>
          <a:ln/>
        </p:spPr>
        <p:txBody>
          <a:bodyPr/>
          <a:lstStyle>
            <a:lvl1pPr>
              <a:defRPr/>
            </a:lvl1pPr>
          </a:lstStyle>
          <a:p>
            <a:pPr>
              <a:defRPr/>
            </a:pPr>
            <a:fld id="{A8A7FFB5-3446-4520-973A-566D52ADDF58}" type="slidenum">
              <a:rPr lang="en-US" altLang="sr-Latn-RS"/>
              <a:pPr>
                <a:defRPr/>
              </a:pPr>
              <a:t>‹#›</a:t>
            </a:fld>
            <a:endParaRPr lang="en-US" altLang="sr-Latn-RS"/>
          </a:p>
        </p:txBody>
      </p:sp>
      <p:sp>
        <p:nvSpPr>
          <p:cNvPr id="4" name="Rectangle 28">
            <a:extLst>
              <a:ext uri="{FF2B5EF4-FFF2-40B4-BE49-F238E27FC236}">
                <a16:creationId xmlns:a16="http://schemas.microsoft.com/office/drawing/2014/main" xmlns="" id="{7C0F2CC1-7B25-26C5-B803-D258ABDB4FAD}"/>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50085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a:extLst>
              <a:ext uri="{FF2B5EF4-FFF2-40B4-BE49-F238E27FC236}">
                <a16:creationId xmlns:a16="http://schemas.microsoft.com/office/drawing/2014/main" xmlns="" id="{CDCBEEB8-94FB-83D4-98F9-89A9055F343A}"/>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5C8D1C90-B6A1-F13E-DACD-99137BA30BE1}"/>
              </a:ext>
            </a:extLst>
          </p:cNvPr>
          <p:cNvSpPr>
            <a:spLocks noGrp="1" noChangeArrowheads="1"/>
          </p:cNvSpPr>
          <p:nvPr>
            <p:ph type="sldNum" sz="quarter" idx="11"/>
          </p:nvPr>
        </p:nvSpPr>
        <p:spPr>
          <a:ln/>
        </p:spPr>
        <p:txBody>
          <a:bodyPr/>
          <a:lstStyle>
            <a:lvl1pPr>
              <a:defRPr/>
            </a:lvl1pPr>
          </a:lstStyle>
          <a:p>
            <a:pPr>
              <a:defRPr/>
            </a:pPr>
            <a:fld id="{DB65E8BC-0998-41AB-9D1D-F95F4153DB1D}"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D3C30BAB-66FB-469A-3626-D006C30843D3}"/>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90060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a:extLst>
              <a:ext uri="{FF2B5EF4-FFF2-40B4-BE49-F238E27FC236}">
                <a16:creationId xmlns:a16="http://schemas.microsoft.com/office/drawing/2014/main" xmlns="" id="{D4DE8759-FB9B-9129-7C91-B34679CB4ED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4BF070BD-CD0B-EB2E-7918-B619FA4A6FDC}"/>
              </a:ext>
            </a:extLst>
          </p:cNvPr>
          <p:cNvSpPr>
            <a:spLocks noGrp="1" noChangeArrowheads="1"/>
          </p:cNvSpPr>
          <p:nvPr>
            <p:ph type="sldNum" sz="quarter" idx="11"/>
          </p:nvPr>
        </p:nvSpPr>
        <p:spPr>
          <a:ln/>
        </p:spPr>
        <p:txBody>
          <a:bodyPr/>
          <a:lstStyle>
            <a:lvl1pPr>
              <a:defRPr/>
            </a:lvl1pPr>
          </a:lstStyle>
          <a:p>
            <a:pPr>
              <a:defRPr/>
            </a:pPr>
            <a:fld id="{30EDA8A3-D1E4-4E09-9B38-15773EE9BDDA}"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B3734720-7481-4A22-81FE-F51F29CDFBE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079424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xmlns="" id="{6C80B7D3-8972-84CB-8B76-C39F0D7594EB}"/>
              </a:ext>
            </a:extLst>
          </p:cNvPr>
          <p:cNvGrpSpPr>
            <a:grpSpLocks/>
          </p:cNvGrpSpPr>
          <p:nvPr/>
        </p:nvGrpSpPr>
        <p:grpSpPr bwMode="auto">
          <a:xfrm>
            <a:off x="1" y="0"/>
            <a:ext cx="12213167" cy="6858000"/>
            <a:chOff x="0" y="0"/>
            <a:chExt cx="5770" cy="4320"/>
          </a:xfrm>
        </p:grpSpPr>
        <p:sp>
          <p:nvSpPr>
            <p:cNvPr id="90115" name="Rectangle 3">
              <a:extLst>
                <a:ext uri="{FF2B5EF4-FFF2-40B4-BE49-F238E27FC236}">
                  <a16:creationId xmlns:a16="http://schemas.microsoft.com/office/drawing/2014/main" xmlns="" id="{4A0F39D2-6856-3265-5BD7-5E9CB9C8F05F}"/>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33" name="Rectangle 4">
              <a:extLst>
                <a:ext uri="{FF2B5EF4-FFF2-40B4-BE49-F238E27FC236}">
                  <a16:creationId xmlns:a16="http://schemas.microsoft.com/office/drawing/2014/main" xmlns="" id="{EEC5993D-210E-4AA8-CDE6-F43F5CF4DED8}"/>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4" name="Rectangle 5">
              <a:extLst>
                <a:ext uri="{FF2B5EF4-FFF2-40B4-BE49-F238E27FC236}">
                  <a16:creationId xmlns:a16="http://schemas.microsoft.com/office/drawing/2014/main" xmlns="" id="{D117841C-DA6B-5079-4688-763E89342E42}"/>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5" name="Rectangle 6">
              <a:extLst>
                <a:ext uri="{FF2B5EF4-FFF2-40B4-BE49-F238E27FC236}">
                  <a16:creationId xmlns:a16="http://schemas.microsoft.com/office/drawing/2014/main" xmlns="" id="{7FBF1C9B-7D37-33AE-EDB7-550D2BE2D104}"/>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6" name="Rectangle 7">
              <a:extLst>
                <a:ext uri="{FF2B5EF4-FFF2-40B4-BE49-F238E27FC236}">
                  <a16:creationId xmlns:a16="http://schemas.microsoft.com/office/drawing/2014/main" xmlns="" id="{478A87CF-3F09-AB38-3441-4C25BDB52756}"/>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7" name="Rectangle 8">
              <a:extLst>
                <a:ext uri="{FF2B5EF4-FFF2-40B4-BE49-F238E27FC236}">
                  <a16:creationId xmlns:a16="http://schemas.microsoft.com/office/drawing/2014/main" xmlns="" id="{32DD467F-59D2-D182-61D1-3C97273658B1}"/>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1" name="Rectangle 9">
              <a:extLst>
                <a:ext uri="{FF2B5EF4-FFF2-40B4-BE49-F238E27FC236}">
                  <a16:creationId xmlns:a16="http://schemas.microsoft.com/office/drawing/2014/main" xmlns="" id="{46DE378B-8A7B-6953-DC78-744D51E7AEBE}"/>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90122" name="Rectangle 10">
              <a:extLst>
                <a:ext uri="{FF2B5EF4-FFF2-40B4-BE49-F238E27FC236}">
                  <a16:creationId xmlns:a16="http://schemas.microsoft.com/office/drawing/2014/main" xmlns="" id="{6A26450B-DE79-82E4-6A73-7B3484C39193}"/>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0" name="Rectangle 11">
              <a:extLst>
                <a:ext uri="{FF2B5EF4-FFF2-40B4-BE49-F238E27FC236}">
                  <a16:creationId xmlns:a16="http://schemas.microsoft.com/office/drawing/2014/main" xmlns="" id="{1DF5E986-CF81-75D9-CEB9-160BC535B37C}"/>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1" name="Rectangle 12">
              <a:extLst>
                <a:ext uri="{FF2B5EF4-FFF2-40B4-BE49-F238E27FC236}">
                  <a16:creationId xmlns:a16="http://schemas.microsoft.com/office/drawing/2014/main" xmlns="" id="{914E7AA4-840B-3107-BFB2-9E53124112AD}"/>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2" name="Rectangle 13">
              <a:extLst>
                <a:ext uri="{FF2B5EF4-FFF2-40B4-BE49-F238E27FC236}">
                  <a16:creationId xmlns:a16="http://schemas.microsoft.com/office/drawing/2014/main" xmlns="" id="{DFBBF389-DEB5-3B67-D3F6-05D387CF03A5}"/>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3" name="Rectangle 14">
              <a:extLst>
                <a:ext uri="{FF2B5EF4-FFF2-40B4-BE49-F238E27FC236}">
                  <a16:creationId xmlns:a16="http://schemas.microsoft.com/office/drawing/2014/main" xmlns="" id="{06E852C7-772E-B395-42DA-A39FEC015EE3}"/>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7" name="Rectangle 15">
              <a:extLst>
                <a:ext uri="{FF2B5EF4-FFF2-40B4-BE49-F238E27FC236}">
                  <a16:creationId xmlns:a16="http://schemas.microsoft.com/office/drawing/2014/main" xmlns="" id="{CA38066A-13BB-C289-3127-0D2D5113C21D}"/>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5" name="Rectangle 16">
              <a:extLst>
                <a:ext uri="{FF2B5EF4-FFF2-40B4-BE49-F238E27FC236}">
                  <a16:creationId xmlns:a16="http://schemas.microsoft.com/office/drawing/2014/main" xmlns="" id="{6720C4D5-39AF-6473-4075-7A88F96A5A5E}"/>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9" name="Rectangle 17">
              <a:extLst>
                <a:ext uri="{FF2B5EF4-FFF2-40B4-BE49-F238E27FC236}">
                  <a16:creationId xmlns:a16="http://schemas.microsoft.com/office/drawing/2014/main" xmlns="" id="{0628A34A-2193-7903-1E5E-978D2380DE77}"/>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7" name="Rectangle 18">
              <a:extLst>
                <a:ext uri="{FF2B5EF4-FFF2-40B4-BE49-F238E27FC236}">
                  <a16:creationId xmlns:a16="http://schemas.microsoft.com/office/drawing/2014/main" xmlns="" id="{F7B8EE7F-8A7E-9055-90DA-62867FC816B5}"/>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31" name="Rectangle 19">
              <a:extLst>
                <a:ext uri="{FF2B5EF4-FFF2-40B4-BE49-F238E27FC236}">
                  <a16:creationId xmlns:a16="http://schemas.microsoft.com/office/drawing/2014/main" xmlns="" id="{85B4DC94-7605-B64A-829F-C9258727E7D8}"/>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9" name="Rectangle 20">
              <a:extLst>
                <a:ext uri="{FF2B5EF4-FFF2-40B4-BE49-F238E27FC236}">
                  <a16:creationId xmlns:a16="http://schemas.microsoft.com/office/drawing/2014/main" xmlns="" id="{EB820D38-C93F-19B7-0CBF-E2F499529696}"/>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50" name="Rectangle 21">
              <a:extLst>
                <a:ext uri="{FF2B5EF4-FFF2-40B4-BE49-F238E27FC236}">
                  <a16:creationId xmlns:a16="http://schemas.microsoft.com/office/drawing/2014/main" xmlns="" id="{9F897554-019B-3AAF-783D-4186B9DDD030}"/>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51" name="Freeform 22">
              <a:extLst>
                <a:ext uri="{FF2B5EF4-FFF2-40B4-BE49-F238E27FC236}">
                  <a16:creationId xmlns:a16="http://schemas.microsoft.com/office/drawing/2014/main" xmlns="" id="{1A689C7F-AD7B-9F87-6244-149E99DAF3D0}"/>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sr-Latn-RS" sz="1800"/>
            </a:p>
          </p:txBody>
        </p:sp>
        <p:sp>
          <p:nvSpPr>
            <p:cNvPr id="90135" name="Freeform 23">
              <a:extLst>
                <a:ext uri="{FF2B5EF4-FFF2-40B4-BE49-F238E27FC236}">
                  <a16:creationId xmlns:a16="http://schemas.microsoft.com/office/drawing/2014/main" xmlns="" id="{79911E8A-E140-8CBD-E1FC-F4EC05576F67}"/>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eaLnBrk="1" hangingPunct="1">
                <a:defRPr/>
              </a:pPr>
              <a:endParaRPr lang="en-US" sz="1800">
                <a:cs typeface="Arial" charset="0"/>
              </a:endParaRPr>
            </a:p>
          </p:txBody>
        </p:sp>
      </p:grpSp>
      <p:sp>
        <p:nvSpPr>
          <p:cNvPr id="90136" name="Rectangle 24">
            <a:extLst>
              <a:ext uri="{FF2B5EF4-FFF2-40B4-BE49-F238E27FC236}">
                <a16:creationId xmlns:a16="http://schemas.microsoft.com/office/drawing/2014/main" xmlns="" id="{605BE0D0-8FBA-9DFB-002D-49651C81CE08}"/>
              </a:ext>
            </a:extLst>
          </p:cNvPr>
          <p:cNvSpPr>
            <a:spLocks noGrp="1" noChangeArrowheads="1"/>
          </p:cNvSpPr>
          <p:nvPr>
            <p:ph type="title"/>
          </p:nvPr>
        </p:nvSpPr>
        <p:spPr bwMode="auto">
          <a:xfrm>
            <a:off x="609600" y="277814"/>
            <a:ext cx="109728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90137" name="Rectangle 25">
            <a:extLst>
              <a:ext uri="{FF2B5EF4-FFF2-40B4-BE49-F238E27FC236}">
                <a16:creationId xmlns:a16="http://schemas.microsoft.com/office/drawing/2014/main" xmlns="" id="{AF52445F-3A5D-6DFB-7A5E-8C54C05CEA49}"/>
              </a:ext>
            </a:extLst>
          </p:cNvPr>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0138" name="Rectangle 26">
            <a:extLst>
              <a:ext uri="{FF2B5EF4-FFF2-40B4-BE49-F238E27FC236}">
                <a16:creationId xmlns:a16="http://schemas.microsoft.com/office/drawing/2014/main" xmlns="" id="{BB92B75E-3366-7991-913F-F56206B69AF6}"/>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C0C0C0"/>
                  </a:outerShdw>
                </a:effectLst>
                <a:cs typeface="Arial" charset="0"/>
              </a:defRPr>
            </a:lvl1pPr>
          </a:lstStyle>
          <a:p>
            <a:pPr>
              <a:defRPr/>
            </a:pPr>
            <a:endParaRPr lang="en-US"/>
          </a:p>
        </p:txBody>
      </p:sp>
      <p:sp>
        <p:nvSpPr>
          <p:cNvPr id="90139" name="Rectangle 27">
            <a:extLst>
              <a:ext uri="{FF2B5EF4-FFF2-40B4-BE49-F238E27FC236}">
                <a16:creationId xmlns:a16="http://schemas.microsoft.com/office/drawing/2014/main" xmlns="" id="{A4A265AF-52F2-124D-E169-4AC15B5B533A}"/>
              </a:ext>
            </a:extLst>
          </p:cNvPr>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C0C0C0"/>
                  </a:outerShdw>
                </a:effectLst>
              </a:defRPr>
            </a:lvl1pPr>
          </a:lstStyle>
          <a:p>
            <a:pPr>
              <a:defRPr/>
            </a:pPr>
            <a:fld id="{3222C35D-4953-431A-9768-D8B1A35F4291}" type="slidenum">
              <a:rPr lang="en-US" altLang="sr-Latn-RS"/>
              <a:pPr>
                <a:defRPr/>
              </a:pPr>
              <a:t>‹#›</a:t>
            </a:fld>
            <a:endParaRPr lang="en-US" altLang="sr-Latn-RS"/>
          </a:p>
        </p:txBody>
      </p:sp>
      <p:sp>
        <p:nvSpPr>
          <p:cNvPr id="90140" name="Rectangle 28">
            <a:extLst>
              <a:ext uri="{FF2B5EF4-FFF2-40B4-BE49-F238E27FC236}">
                <a16:creationId xmlns:a16="http://schemas.microsoft.com/office/drawing/2014/main" xmlns="" id="{97F3F81A-F9AA-A339-1A5A-F863A42265E5}"/>
              </a:ext>
            </a:extLst>
          </p:cNvPr>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C0C0C0"/>
                  </a:outerShdw>
                </a:effectLst>
                <a:cs typeface="Arial" charset="0"/>
              </a:defRPr>
            </a:lvl1pPr>
          </a:lstStyle>
          <a:p>
            <a:pPr>
              <a:defRPr/>
            </a:pPr>
            <a:endParaRPr lang="en-US"/>
          </a:p>
        </p:txBody>
      </p:sp>
    </p:spTree>
    <p:extLst>
      <p:ext uri="{BB962C8B-B14F-4D97-AF65-F5344CB8AC3E}">
        <p14:creationId xmlns:p14="http://schemas.microsoft.com/office/powerpoint/2010/main" val="3722689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2pPr>
      <a:lvl3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3pPr>
      <a:lvl4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4pPr>
      <a:lvl5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5pPr>
      <a:lvl6pPr marL="4572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6pPr>
      <a:lvl7pPr marL="9144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7pPr>
      <a:lvl8pPr marL="13716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8pPr>
      <a:lvl9pPr marL="18288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80000"/>
        <a:buFont typeface="Wingdings" panose="05000000000000000000" pitchFamily="2" charset="2"/>
        <a:buChar char="l"/>
        <a:defRPr sz="2800">
          <a:solidFill>
            <a:schemeClr val="tx1"/>
          </a:solidFill>
          <a:effectLst>
            <a:outerShdw blurRad="38100" dist="38100" dir="2700000" algn="tl">
              <a:srgbClr val="C0C0C0"/>
            </a:outerShdw>
          </a:effectLst>
          <a:latin typeface="+mn-lt"/>
          <a:cs typeface="+mn-cs"/>
        </a:defRPr>
      </a:lvl2pPr>
      <a:lvl3pPr marL="1143000" indent="-228600" algn="l" rtl="0" eaLnBrk="0" fontAlgn="base" hangingPunct="0">
        <a:spcBef>
          <a:spcPct val="20000"/>
        </a:spcBef>
        <a:spcAft>
          <a:spcPct val="0"/>
        </a:spcAft>
        <a:buClr>
          <a:schemeClr val="tx2"/>
        </a:buClr>
        <a:buSzPct val="80000"/>
        <a:buFont typeface="Wingdings" panose="05000000000000000000" pitchFamily="2" charset="2"/>
        <a:buChar char="l"/>
        <a:defRPr sz="2400">
          <a:solidFill>
            <a:schemeClr val="tx1"/>
          </a:solidFill>
          <a:effectLst>
            <a:outerShdw blurRad="38100" dist="38100" dir="2700000" algn="tl">
              <a:srgbClr val="C0C0C0"/>
            </a:outerShdw>
          </a:effectLst>
          <a:latin typeface="+mn-lt"/>
          <a:cs typeface="+mn-cs"/>
        </a:defRPr>
      </a:lvl3pPr>
      <a:lvl4pPr marL="1600200" indent="-228600" algn="l" rtl="0" eaLnBrk="0" fontAlgn="base" hangingPunct="0">
        <a:spcBef>
          <a:spcPct val="20000"/>
        </a:spcBef>
        <a:spcAft>
          <a:spcPct val="0"/>
        </a:spcAft>
        <a:buClr>
          <a:schemeClr val="hlink"/>
        </a:buClr>
        <a:buSzPct val="80000"/>
        <a:buFont typeface="Wingdings" panose="05000000000000000000" pitchFamily="2" charset="2"/>
        <a:buChar char="l"/>
        <a:defRPr sz="2000">
          <a:solidFill>
            <a:schemeClr val="tx1"/>
          </a:solidFill>
          <a:effectLst>
            <a:outerShdw blurRad="38100" dist="38100" dir="2700000" algn="tl">
              <a:srgbClr val="C0C0C0"/>
            </a:outerShdw>
          </a:effectLst>
          <a:latin typeface="+mn-lt"/>
          <a:cs typeface="+mn-cs"/>
        </a:defRPr>
      </a:lvl4pPr>
      <a:lvl5pPr marL="2057400" indent="-228600" algn="l" rtl="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effectLst>
            <a:outerShdw blurRad="38100" dist="38100" dir="2700000" algn="tl">
              <a:srgbClr val="C0C0C0"/>
            </a:outerShdw>
          </a:effectLst>
          <a:latin typeface="+mn-lt"/>
          <a:cs typeface="+mn-cs"/>
        </a:defRPr>
      </a:lvl5pPr>
      <a:lvl6pPr marL="25146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6pPr>
      <a:lvl7pPr marL="29718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7pPr>
      <a:lvl8pPr marL="34290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8pPr>
      <a:lvl9pPr marL="38862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en.wikipedia.org/wiki/Klinefelter_syndrome" TargetMode="External"/><Relationship Id="rId13" Type="http://schemas.openxmlformats.org/officeDocument/2006/relationships/hyperlink" Target="http://en.wikipedia.org/wiki/Varicocele" TargetMode="External"/><Relationship Id="rId18" Type="http://schemas.openxmlformats.org/officeDocument/2006/relationships/hyperlink" Target="http://en.wikipedia.org/wiki/Malaria" TargetMode="External"/><Relationship Id="rId3" Type="http://schemas.openxmlformats.org/officeDocument/2006/relationships/hyperlink" Target="http://en.wikipedia.org/wiki/Semen_quality" TargetMode="External"/><Relationship Id="rId7" Type="http://schemas.openxmlformats.org/officeDocument/2006/relationships/hyperlink" Target="http://en.wikipedia.org/wiki/Y_chromosome_microdeletion" TargetMode="External"/><Relationship Id="rId12" Type="http://schemas.openxmlformats.org/officeDocument/2006/relationships/hyperlink" Target="http://en.wikipedia.org/wiki/Cryptorchidism" TargetMode="External"/><Relationship Id="rId17" Type="http://schemas.openxmlformats.org/officeDocument/2006/relationships/hyperlink" Target="http://en.wikipedia.org/wiki/Mumps" TargetMode="External"/><Relationship Id="rId2" Type="http://schemas.openxmlformats.org/officeDocument/2006/relationships/image" Target="../media/image11.png"/><Relationship Id="rId16" Type="http://schemas.openxmlformats.org/officeDocument/2006/relationships/hyperlink" Target="http://en.wikipedia.org/wiki/Hydrocele" TargetMode="External"/><Relationship Id="rId20" Type="http://schemas.openxmlformats.org/officeDocument/2006/relationships/hyperlink" Target="http://en.wikipedia.org/wiki/USP26" TargetMode="External"/><Relationship Id="rId1" Type="http://schemas.openxmlformats.org/officeDocument/2006/relationships/slideLayout" Target="../slideLayouts/slideLayout2.xml"/><Relationship Id="rId6" Type="http://schemas.openxmlformats.org/officeDocument/2006/relationships/hyperlink" Target="http://en.wikipedia.org/wiki/Y_chromosome" TargetMode="External"/><Relationship Id="rId11" Type="http://schemas.openxmlformats.org/officeDocument/2006/relationships/hyperlink" Target="http://en.wikipedia.org/wiki/Idiopathic" TargetMode="External"/><Relationship Id="rId5" Type="http://schemas.openxmlformats.org/officeDocument/2006/relationships/hyperlink" Target="http://en.wikipedia.org/wiki/Azoospermia" TargetMode="External"/><Relationship Id="rId15" Type="http://schemas.openxmlformats.org/officeDocument/2006/relationships/hyperlink" Target="http://en.wikipedia.org/wiki/Physical_trauma" TargetMode="External"/><Relationship Id="rId10" Type="http://schemas.openxmlformats.org/officeDocument/2006/relationships/hyperlink" Target="http://en.wikipedia.org/wiki/Seminoma" TargetMode="External"/><Relationship Id="rId19" Type="http://schemas.openxmlformats.org/officeDocument/2006/relationships/hyperlink" Target="http://en.wikipedia.org/w/index.php?title=Testicular_dysgenesis_syndrome&amp;action=edit&amp;redlink=1" TargetMode="External"/><Relationship Id="rId4" Type="http://schemas.openxmlformats.org/officeDocument/2006/relationships/hyperlink" Target="http://en.wikipedia.org/wiki/Oligospermia" TargetMode="External"/><Relationship Id="rId9" Type="http://schemas.openxmlformats.org/officeDocument/2006/relationships/hyperlink" Target="http://en.wikipedia.org/wiki/Neoplasm" TargetMode="External"/><Relationship Id="rId14" Type="http://schemas.openxmlformats.org/officeDocument/2006/relationships/hyperlink" Target="http://en.wikipedia.org/wiki/Male_infertility#cite_note-title-5"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en.wikipedia.org/wiki/Hypospadias" TargetMode="External"/><Relationship Id="rId3" Type="http://schemas.openxmlformats.org/officeDocument/2006/relationships/hyperlink" Target="http://en.wikipedia.org/wiki/Vas_deferens" TargetMode="External"/><Relationship Id="rId7" Type="http://schemas.openxmlformats.org/officeDocument/2006/relationships/hyperlink" Target="http://en.wikipedia.org/wiki/Retrograde_ejaculation" TargetMode="Externa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hyperlink" Target="http://en.wikipedia.org/wiki/Prostatitis" TargetMode="External"/><Relationship Id="rId5" Type="http://schemas.openxmlformats.org/officeDocument/2006/relationships/hyperlink" Target="http://en.wikipedia.org/wiki/Infection" TargetMode="External"/><Relationship Id="rId10" Type="http://schemas.openxmlformats.org/officeDocument/2006/relationships/hyperlink" Target="http://en.wikipedia.org/wiki/Acrosomal" TargetMode="External"/><Relationship Id="rId4" Type="http://schemas.openxmlformats.org/officeDocument/2006/relationships/hyperlink" Target="http://en.wikipedia.org/wiki/Cystic_Fibrosis" TargetMode="External"/><Relationship Id="rId9" Type="http://schemas.openxmlformats.org/officeDocument/2006/relationships/hyperlink" Target="http://en.wikipedia.org/wiki/Impotence"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8.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9.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30.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467100" y="2423365"/>
            <a:ext cx="5486400" cy="2035085"/>
          </a:xfrm>
        </p:spPr>
        <p:txBody>
          <a:bodyPr vert="horz" wrap="square" lIns="0" tIns="3723" rIns="0" bIns="0" numCol="1" anchor="ctr" anchorCtr="1" compatLnSpc="1">
            <a:prstTxWarp prst="textNoShape">
              <a:avLst/>
            </a:prstTxWarp>
            <a:spAutoFit/>
          </a:bodyPr>
          <a:lstStyle/>
          <a:p>
            <a:pPr>
              <a:defRPr/>
            </a:pPr>
            <a:r>
              <a:rPr lang="en-US" sz="2400" dirty="0">
                <a:latin typeface="Times New Roman" panose="02020603050405020304" pitchFamily="18" charset="0"/>
                <a:cs typeface="Times New Roman" panose="02020603050405020304" pitchFamily="18" charset="0"/>
              </a:rPr>
              <a:t>INTEGRATED ACADEMIC STUDIES</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OF MEDICINE</a:t>
            </a:r>
            <a:r>
              <a:rPr lang="en-US" dirty="0"/>
              <a:t/>
            </a:r>
            <a:br>
              <a:rPr lang="en-US" dirty="0"/>
            </a:br>
            <a:r>
              <a:rPr lang="en-US" dirty="0" smtClean="0"/>
              <a:t/>
            </a:r>
            <a:br>
              <a:rPr lang="en-US" dirty="0" smtClean="0"/>
            </a:br>
            <a:endParaRPr dirty="0">
              <a:solidFill>
                <a:srgbClr val="000000"/>
              </a:solidFill>
            </a:endParaRPr>
          </a:p>
        </p:txBody>
      </p:sp>
      <p:sp>
        <p:nvSpPr>
          <p:cNvPr id="3" name="object 3"/>
          <p:cNvSpPr txBox="1"/>
          <p:nvPr/>
        </p:nvSpPr>
        <p:spPr>
          <a:xfrm>
            <a:off x="4552950" y="3602831"/>
            <a:ext cx="2857500" cy="1296242"/>
          </a:xfrm>
          <a:prstGeom prst="rect">
            <a:avLst/>
          </a:prstGeom>
        </p:spPr>
        <p:txBody>
          <a:bodyPr lIns="0" tIns="3546" rIns="0" bIns="0">
            <a:spAutoFit/>
          </a:bodyPr>
          <a:lstStyle/>
          <a:p>
            <a:pPr algn="ctr">
              <a:spcBef>
                <a:spcPts val="28"/>
              </a:spcBef>
              <a:defRPr/>
            </a:pPr>
            <a:r>
              <a:rPr lang="sr-Cyrl-RS" sz="2100" spc="-13" dirty="0">
                <a:latin typeface="Times New Roman"/>
                <a:cs typeface="Times New Roman"/>
              </a:rPr>
              <a:t>5 </a:t>
            </a:r>
            <a:r>
              <a:rPr lang="en-US" sz="2100" spc="-2" baseline="30000" dirty="0" err="1">
                <a:latin typeface="Times New Roman"/>
                <a:cs typeface="Times New Roman"/>
              </a:rPr>
              <a:t>th</a:t>
            </a:r>
            <a:r>
              <a:rPr lang="en-US" sz="2100" spc="-2" dirty="0">
                <a:latin typeface="Times New Roman"/>
                <a:cs typeface="Times New Roman"/>
              </a:rPr>
              <a:t> semester</a:t>
            </a:r>
            <a:endParaRPr sz="2100" dirty="0">
              <a:latin typeface="Times New Roman"/>
              <a:cs typeface="Times New Roman"/>
            </a:endParaRPr>
          </a:p>
          <a:p>
            <a:pPr>
              <a:defRPr/>
            </a:pPr>
            <a:endParaRPr sz="2100" dirty="0">
              <a:latin typeface="Times New Roman"/>
              <a:cs typeface="Times New Roman"/>
            </a:endParaRPr>
          </a:p>
          <a:p>
            <a:pPr>
              <a:spcBef>
                <a:spcPts val="11"/>
              </a:spcBef>
              <a:defRPr/>
            </a:pPr>
            <a:endParaRPr sz="2100" dirty="0">
              <a:latin typeface="Times New Roman"/>
              <a:cs typeface="Times New Roman"/>
            </a:endParaRPr>
          </a:p>
          <a:p>
            <a:pPr algn="ctr">
              <a:defRPr/>
            </a:pPr>
            <a:r>
              <a:rPr lang="en-US" sz="2100" spc="-13" dirty="0">
                <a:latin typeface="Times New Roman"/>
                <a:cs typeface="Times New Roman"/>
              </a:rPr>
              <a:t> PATHOLOGY</a:t>
            </a:r>
            <a:endParaRPr lang="en-US" sz="2100" dirty="0">
              <a:latin typeface="Times New Roman"/>
              <a:cs typeface="Times New Roman"/>
            </a:endParaRPr>
          </a:p>
        </p:txBody>
      </p:sp>
      <p:pic>
        <p:nvPicPr>
          <p:cNvPr id="4100" name="object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41208" y="1543051"/>
            <a:ext cx="384572" cy="61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42014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615261-3219-1EAC-C7E1-F863F18CC130}"/>
              </a:ext>
            </a:extLst>
          </p:cNvPr>
          <p:cNvSpPr>
            <a:spLocks noGrp="1"/>
          </p:cNvSpPr>
          <p:nvPr>
            <p:ph type="title"/>
          </p:nvPr>
        </p:nvSpPr>
        <p:spPr/>
        <p:txBody>
          <a:bodyPr/>
          <a:lstStyle/>
          <a:p>
            <a:pPr>
              <a:defRPr/>
            </a:pPr>
            <a:r>
              <a:rPr lang="sr-Latn-CS"/>
              <a:t>Peritesticular abscess</a:t>
            </a:r>
          </a:p>
        </p:txBody>
      </p:sp>
      <p:pic>
        <p:nvPicPr>
          <p:cNvPr id="119811" name="Picture 2" descr="E:\Fotografije\Patologija slike\Makroslike1\Abscessus peritesticularis.jpg">
            <a:extLst>
              <a:ext uri="{FF2B5EF4-FFF2-40B4-BE49-F238E27FC236}">
                <a16:creationId xmlns:a16="http://schemas.microsoft.com/office/drawing/2014/main" xmlns="" id="{36F19FAA-DBCC-B259-D7C7-E40967B74A6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73464" y="1600201"/>
            <a:ext cx="5045075"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4746FC-9141-DF56-9F14-7286A9672EAD}"/>
              </a:ext>
            </a:extLst>
          </p:cNvPr>
          <p:cNvSpPr>
            <a:spLocks noGrp="1"/>
          </p:cNvSpPr>
          <p:nvPr>
            <p:ph type="title"/>
          </p:nvPr>
        </p:nvSpPr>
        <p:spPr>
          <a:xfrm>
            <a:off x="1981200" y="5500689"/>
            <a:ext cx="8229600" cy="1000125"/>
          </a:xfrm>
        </p:spPr>
        <p:txBody>
          <a:bodyPr/>
          <a:lstStyle/>
          <a:p>
            <a:pPr>
              <a:defRPr/>
            </a:pPr>
            <a:r>
              <a:rPr lang="x-none" b="1">
                <a:latin typeface="Constantia" pitchFamily="18" charset="0"/>
              </a:rPr>
              <a:t>Teratom testisa</a:t>
            </a:r>
            <a:endParaRPr lang="en-US" b="1">
              <a:latin typeface="Constantia" pitchFamily="18" charset="0"/>
            </a:endParaRPr>
          </a:p>
        </p:txBody>
      </p:sp>
      <p:pic>
        <p:nvPicPr>
          <p:cNvPr id="6" name="Content Placeholder 5" descr="img022.jpg">
            <a:extLst>
              <a:ext uri="{FF2B5EF4-FFF2-40B4-BE49-F238E27FC236}">
                <a16:creationId xmlns:a16="http://schemas.microsoft.com/office/drawing/2014/main" xmlns="" id="{7DFFE708-3FBE-1C17-B44D-B5CE677D92EA}"/>
              </a:ext>
            </a:extLst>
          </p:cNvPr>
          <p:cNvPicPr>
            <a:picLocks noGrp="1" noChangeAspect="1"/>
          </p:cNvPicPr>
          <p:nvPr>
            <p:ph idx="1"/>
          </p:nvPr>
        </p:nvPicPr>
        <p:blipFill>
          <a:blip r:embed="rId2"/>
          <a:srcRect l="4692" t="1577" r="10852" b="59004"/>
          <a:stretch>
            <a:fillRect/>
          </a:stretch>
        </p:blipFill>
        <p:spPr>
          <a:xfrm>
            <a:off x="2570164" y="571500"/>
            <a:ext cx="7051675" cy="48958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F71D84-D237-7BAF-3C0D-2E7997E3C33E}"/>
              </a:ext>
            </a:extLst>
          </p:cNvPr>
          <p:cNvSpPr>
            <a:spLocks noGrp="1"/>
          </p:cNvSpPr>
          <p:nvPr>
            <p:ph type="title"/>
          </p:nvPr>
        </p:nvSpPr>
        <p:spPr>
          <a:xfrm>
            <a:off x="1981200" y="5500689"/>
            <a:ext cx="8229600" cy="1000125"/>
          </a:xfrm>
        </p:spPr>
        <p:txBody>
          <a:bodyPr/>
          <a:lstStyle/>
          <a:p>
            <a:pPr>
              <a:defRPr/>
            </a:pPr>
            <a:r>
              <a:rPr lang="x-none" b="1">
                <a:latin typeface="Constantia" pitchFamily="18" charset="0"/>
              </a:rPr>
              <a:t>Teratom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6" name="Content Placeholder 5" descr="img022.jpg">
            <a:extLst>
              <a:ext uri="{FF2B5EF4-FFF2-40B4-BE49-F238E27FC236}">
                <a16:creationId xmlns:a16="http://schemas.microsoft.com/office/drawing/2014/main" xmlns="" id="{00FABC7C-4B33-3493-0DA8-5CAAFECF04D0}"/>
              </a:ext>
            </a:extLst>
          </p:cNvPr>
          <p:cNvPicPr>
            <a:picLocks noGrp="1" noChangeAspect="1"/>
          </p:cNvPicPr>
          <p:nvPr>
            <p:ph idx="1"/>
          </p:nvPr>
        </p:nvPicPr>
        <p:blipFill>
          <a:blip r:embed="rId2"/>
          <a:srcRect l="4692" t="55186" r="8506" b="5395"/>
          <a:stretch>
            <a:fillRect/>
          </a:stretch>
        </p:blipFill>
        <p:spPr>
          <a:xfrm>
            <a:off x="2392364" y="425450"/>
            <a:ext cx="7407275" cy="50038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FF600C-FE9B-322F-6184-F7222D4A6009}"/>
              </a:ext>
            </a:extLst>
          </p:cNvPr>
          <p:cNvSpPr>
            <a:spLocks noGrp="1"/>
          </p:cNvSpPr>
          <p:nvPr>
            <p:ph type="title"/>
          </p:nvPr>
        </p:nvSpPr>
        <p:spPr/>
        <p:txBody>
          <a:bodyPr/>
          <a:lstStyle/>
          <a:p>
            <a:pPr>
              <a:defRPr/>
            </a:pPr>
            <a:r>
              <a:rPr lang="sr-Latn-RS"/>
              <a:t>Malignant testicular teratoma</a:t>
            </a:r>
          </a:p>
        </p:txBody>
      </p:sp>
      <p:pic>
        <p:nvPicPr>
          <p:cNvPr id="215043" name="Content Placeholder 4">
            <a:extLst>
              <a:ext uri="{FF2B5EF4-FFF2-40B4-BE49-F238E27FC236}">
                <a16:creationId xmlns:a16="http://schemas.microsoft.com/office/drawing/2014/main" xmlns="" id="{68297AB6-C070-6A99-2958-FCBC2E2715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94150" y="1735138"/>
            <a:ext cx="4203700" cy="4260850"/>
          </a:xfr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A2821E-6222-4198-7004-048ECCDA1875}"/>
              </a:ext>
            </a:extLst>
          </p:cNvPr>
          <p:cNvSpPr>
            <a:spLocks noGrp="1"/>
          </p:cNvSpPr>
          <p:nvPr>
            <p:ph type="title"/>
          </p:nvPr>
        </p:nvSpPr>
        <p:spPr>
          <a:xfrm>
            <a:off x="1981200" y="5500689"/>
            <a:ext cx="8229600" cy="1000125"/>
          </a:xfrm>
        </p:spPr>
        <p:txBody>
          <a:bodyPr/>
          <a:lstStyle/>
          <a:p>
            <a:pPr>
              <a:defRPr/>
            </a:pPr>
            <a:r>
              <a:rPr lang="x-none" sz="3600" b="1">
                <a:latin typeface="Constantia" pitchFamily="18" charset="0"/>
              </a:rPr>
              <a:t>Embr</a:t>
            </a:r>
            <a:r>
              <a:rPr lang="sr-Latn-RS" sz="3600" b="1">
                <a:latin typeface="Constantia" pitchFamily="18" charset="0"/>
              </a:rPr>
              <a:t>y</a:t>
            </a:r>
            <a:r>
              <a:rPr lang="x-none" sz="3600" b="1">
                <a:latin typeface="Constantia" pitchFamily="18" charset="0"/>
              </a:rPr>
              <a:t>onal</a:t>
            </a:r>
            <a:r>
              <a:rPr lang="sr-Latn-RS" sz="3600" b="1">
                <a:latin typeface="Constantia" pitchFamily="18" charset="0"/>
              </a:rPr>
              <a:t> c</a:t>
            </a:r>
            <a:r>
              <a:rPr lang="x-none" sz="3600" b="1">
                <a:latin typeface="Constantia" pitchFamily="18" charset="0"/>
              </a:rPr>
              <a:t>arcinom</a:t>
            </a:r>
            <a:r>
              <a:rPr lang="sr-Latn-RS" sz="3600" b="1">
                <a:latin typeface="Constantia" pitchFamily="18" charset="0"/>
              </a:rPr>
              <a:t>a</a:t>
            </a:r>
            <a:r>
              <a:rPr lang="x-none" sz="3600" b="1">
                <a:latin typeface="Constantia" pitchFamily="18" charset="0"/>
              </a:rPr>
              <a:t> </a:t>
            </a:r>
            <a:r>
              <a:rPr lang="sr-Latn-RS" sz="3600" b="1">
                <a:latin typeface="Constantia" pitchFamily="18" charset="0"/>
              </a:rPr>
              <a:t>and</a:t>
            </a:r>
            <a:r>
              <a:rPr lang="x-none" sz="3600" b="1">
                <a:latin typeface="Constantia" pitchFamily="18" charset="0"/>
              </a:rPr>
              <a:t> teratom</a:t>
            </a:r>
            <a:r>
              <a:rPr lang="sr-Latn-RS" sz="3600" b="1">
                <a:latin typeface="Constantia" pitchFamily="18" charset="0"/>
              </a:rPr>
              <a:t>a</a:t>
            </a:r>
            <a:endParaRPr lang="en-US" sz="3600" b="1" dirty="0">
              <a:latin typeface="Constantia" pitchFamily="18" charset="0"/>
            </a:endParaRPr>
          </a:p>
        </p:txBody>
      </p:sp>
      <p:pic>
        <p:nvPicPr>
          <p:cNvPr id="6" name="Content Placeholder 5" descr="MALE090.jpg">
            <a:extLst>
              <a:ext uri="{FF2B5EF4-FFF2-40B4-BE49-F238E27FC236}">
                <a16:creationId xmlns:a16="http://schemas.microsoft.com/office/drawing/2014/main" xmlns="" id="{06B7F23E-377E-5ECA-7F9E-8E8D8C4E5B75}"/>
              </a:ext>
            </a:extLst>
          </p:cNvPr>
          <p:cNvPicPr>
            <a:picLocks noGrp="1" noChangeAspect="1"/>
          </p:cNvPicPr>
          <p:nvPr>
            <p:ph idx="1"/>
          </p:nvPr>
        </p:nvPicPr>
        <p:blipFill>
          <a:blip r:embed="rId2"/>
          <a:stretch>
            <a:fillRect/>
          </a:stretch>
        </p:blipFill>
        <p:spPr>
          <a:xfrm>
            <a:off x="2330450" y="571501"/>
            <a:ext cx="7531100" cy="493236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BD32D1-A3EA-CD1F-4B6D-157739C24A8F}"/>
              </a:ext>
            </a:extLst>
          </p:cNvPr>
          <p:cNvSpPr>
            <a:spLocks noGrp="1"/>
          </p:cNvSpPr>
          <p:nvPr>
            <p:ph type="title"/>
          </p:nvPr>
        </p:nvSpPr>
        <p:spPr>
          <a:xfrm>
            <a:off x="1981200" y="5500689"/>
            <a:ext cx="8229600" cy="1000125"/>
          </a:xfrm>
        </p:spPr>
        <p:txBody>
          <a:bodyPr/>
          <a:lstStyle/>
          <a:p>
            <a:pPr>
              <a:defRPr/>
            </a:pPr>
            <a:r>
              <a:rPr lang="x-none" sz="3600" b="1" dirty="0">
                <a:latin typeface="Constantia" pitchFamily="18" charset="0"/>
              </a:rPr>
              <a:t>Embrionalni karcinom i teratom</a:t>
            </a:r>
            <a:endParaRPr lang="en-US" sz="3600" b="1" dirty="0">
              <a:latin typeface="Constantia" pitchFamily="18" charset="0"/>
            </a:endParaRPr>
          </a:p>
        </p:txBody>
      </p:sp>
      <p:pic>
        <p:nvPicPr>
          <p:cNvPr id="5" name="Content Placeholder 4" descr="MALE089.jpg">
            <a:extLst>
              <a:ext uri="{FF2B5EF4-FFF2-40B4-BE49-F238E27FC236}">
                <a16:creationId xmlns:a16="http://schemas.microsoft.com/office/drawing/2014/main" xmlns="" id="{5BE59666-1ED2-6D06-EEB4-DA03B59ADE86}"/>
              </a:ext>
            </a:extLst>
          </p:cNvPr>
          <p:cNvPicPr>
            <a:picLocks noGrp="1" noChangeAspect="1"/>
          </p:cNvPicPr>
          <p:nvPr>
            <p:ph idx="1"/>
          </p:nvPr>
        </p:nvPicPr>
        <p:blipFill>
          <a:blip r:embed="rId2"/>
          <a:stretch>
            <a:fillRect/>
          </a:stretch>
        </p:blipFill>
        <p:spPr>
          <a:xfrm>
            <a:off x="2413000" y="571501"/>
            <a:ext cx="7366000" cy="48244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4C9037-D420-869E-4077-C70B7DF80B14}"/>
              </a:ext>
            </a:extLst>
          </p:cNvPr>
          <p:cNvSpPr>
            <a:spLocks noGrp="1"/>
          </p:cNvSpPr>
          <p:nvPr>
            <p:ph type="title"/>
          </p:nvPr>
        </p:nvSpPr>
        <p:spPr>
          <a:xfrm>
            <a:off x="1960563" y="-100013"/>
            <a:ext cx="8229600" cy="1139826"/>
          </a:xfrm>
        </p:spPr>
        <p:txBody>
          <a:bodyPr/>
          <a:lstStyle/>
          <a:p>
            <a:pPr>
              <a:defRPr/>
            </a:pPr>
            <a:r>
              <a:rPr lang="en-US"/>
              <a:t>Microscopically</a:t>
            </a:r>
            <a:endParaRPr lang="sr-Latn-RS"/>
          </a:p>
        </p:txBody>
      </p:sp>
      <p:sp>
        <p:nvSpPr>
          <p:cNvPr id="218115" name="Content Placeholder 2">
            <a:extLst>
              <a:ext uri="{FF2B5EF4-FFF2-40B4-BE49-F238E27FC236}">
                <a16:creationId xmlns:a16="http://schemas.microsoft.com/office/drawing/2014/main" xmlns="" id="{039BF810-E53D-1E0D-3308-149324C7F5E1}"/>
              </a:ext>
            </a:extLst>
          </p:cNvPr>
          <p:cNvSpPr>
            <a:spLocks noGrp="1" noChangeArrowheads="1"/>
          </p:cNvSpPr>
          <p:nvPr>
            <p:ph idx="1"/>
          </p:nvPr>
        </p:nvSpPr>
        <p:spPr>
          <a:xfrm>
            <a:off x="1981200" y="908050"/>
            <a:ext cx="8229600" cy="5545138"/>
          </a:xfrm>
        </p:spPr>
        <p:txBody>
          <a:bodyPr/>
          <a:lstStyle/>
          <a:p>
            <a:r>
              <a:rPr lang="en-US" altLang="sr-Latn-RS" sz="2800">
                <a:effectLst/>
                <a:latin typeface="Arial" panose="020B0604020202020204" pitchFamily="34" charset="0"/>
              </a:rPr>
              <a:t>there are three types of teratomas: </a:t>
            </a:r>
            <a:endParaRPr lang="sr-Latn-RS" altLang="sr-Latn-RS" sz="2800">
              <a:effectLst/>
              <a:latin typeface="Arial" panose="020B0604020202020204" pitchFamily="34" charset="0"/>
            </a:endParaRPr>
          </a:p>
          <a:p>
            <a:pPr lvl="1"/>
            <a:r>
              <a:rPr lang="en-US" altLang="sr-Latn-RS" sz="2400">
                <a:solidFill>
                  <a:srgbClr val="C00000"/>
                </a:solidFill>
                <a:effectLst/>
                <a:latin typeface="Arial" panose="020B0604020202020204" pitchFamily="34" charset="0"/>
              </a:rPr>
              <a:t>mature teratoma, </a:t>
            </a:r>
            <a:endParaRPr lang="sr-Latn-RS" altLang="sr-Latn-RS" sz="2400">
              <a:solidFill>
                <a:srgbClr val="C00000"/>
              </a:solidFill>
              <a:effectLst/>
              <a:latin typeface="Arial" panose="020B0604020202020204" pitchFamily="34" charset="0"/>
            </a:endParaRPr>
          </a:p>
          <a:p>
            <a:pPr lvl="1"/>
            <a:r>
              <a:rPr lang="en-US" altLang="sr-Latn-RS" sz="2400">
                <a:solidFill>
                  <a:srgbClr val="C00000"/>
                </a:solidFill>
                <a:effectLst/>
                <a:latin typeface="Arial" panose="020B0604020202020204" pitchFamily="34" charset="0"/>
              </a:rPr>
              <a:t>immature teratoma, and </a:t>
            </a:r>
            <a:endParaRPr lang="sr-Latn-RS" altLang="sr-Latn-RS" sz="2400">
              <a:solidFill>
                <a:srgbClr val="C00000"/>
              </a:solidFill>
              <a:effectLst/>
              <a:latin typeface="Arial" panose="020B0604020202020204" pitchFamily="34" charset="0"/>
            </a:endParaRPr>
          </a:p>
          <a:p>
            <a:pPr lvl="1"/>
            <a:r>
              <a:rPr lang="en-US" altLang="sr-Latn-RS" sz="2400">
                <a:solidFill>
                  <a:srgbClr val="C00000"/>
                </a:solidFill>
                <a:effectLst/>
                <a:latin typeface="Arial" panose="020B0604020202020204" pitchFamily="34" charset="0"/>
              </a:rPr>
              <a:t>teratoma with malignant transformation</a:t>
            </a:r>
            <a:r>
              <a:rPr lang="en-US" altLang="sr-Latn-RS" sz="2400">
                <a:effectLst/>
                <a:latin typeface="Arial" panose="020B0604020202020204" pitchFamily="34" charset="0"/>
              </a:rPr>
              <a:t>. </a:t>
            </a:r>
            <a:endParaRPr lang="sr-Latn-RS" altLang="sr-Latn-RS" sz="2400">
              <a:effectLst/>
              <a:latin typeface="Arial" panose="020B0604020202020204" pitchFamily="34" charset="0"/>
            </a:endParaRPr>
          </a:p>
          <a:p>
            <a:r>
              <a:rPr lang="en-US" altLang="sr-Latn-RS" sz="2800">
                <a:effectLst/>
                <a:latin typeface="Arial" panose="020B0604020202020204" pitchFamily="34" charset="0"/>
              </a:rPr>
              <a:t>Different, well-differentiated tissue structures are seen in mature teratoma (benign tumor). </a:t>
            </a:r>
            <a:endParaRPr lang="sr-Latn-RS" altLang="sr-Latn-RS" sz="2800">
              <a:effectLst/>
              <a:latin typeface="Arial" panose="020B0604020202020204" pitchFamily="34" charset="0"/>
            </a:endParaRPr>
          </a:p>
          <a:p>
            <a:r>
              <a:rPr lang="en-US" altLang="sr-Latn-RS" sz="2800">
                <a:effectLst/>
                <a:latin typeface="Arial" panose="020B0604020202020204" pitchFamily="34" charset="0"/>
              </a:rPr>
              <a:t>In an immature teratoma (malignant tumor), there are incompletely differentiated tissues that are not arranged in an organoid manner. </a:t>
            </a:r>
            <a:endParaRPr lang="sr-Latn-RS" altLang="sr-Latn-RS" sz="2800">
              <a:effectLst/>
              <a:latin typeface="Arial" panose="020B0604020202020204" pitchFamily="34" charset="0"/>
            </a:endParaRPr>
          </a:p>
          <a:p>
            <a:r>
              <a:rPr lang="en-US" altLang="sr-Latn-RS" sz="2800">
                <a:effectLst/>
                <a:latin typeface="Arial" panose="020B0604020202020204" pitchFamily="34" charset="0"/>
              </a:rPr>
              <a:t>Teratoma with malignant transformation is the rarest variant and malignant tissue is clearly recognized in it.</a:t>
            </a:r>
            <a:endParaRPr lang="sr-Latn-RS" altLang="sr-Latn-RS" sz="2800">
              <a:effectLst/>
              <a:latin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http://www.webpathology.com/slides/slides/Testes_GCT_MatureTeratoma1.jpg">
            <a:extLst>
              <a:ext uri="{FF2B5EF4-FFF2-40B4-BE49-F238E27FC236}">
                <a16:creationId xmlns:a16="http://schemas.microsoft.com/office/drawing/2014/main" xmlns="" id="{48CDE175-6ED6-BF36-8F3A-6706F7609F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298"/>
          <a:stretch>
            <a:fillRect/>
          </a:stretch>
        </p:blipFill>
        <p:spPr bwMode="auto">
          <a:xfrm>
            <a:off x="3881438" y="1000126"/>
            <a:ext cx="4786312"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39" name="Rectangle 2">
            <a:extLst>
              <a:ext uri="{FF2B5EF4-FFF2-40B4-BE49-F238E27FC236}">
                <a16:creationId xmlns:a16="http://schemas.microsoft.com/office/drawing/2014/main" xmlns="" id="{7A3847B0-8C5A-9EBD-6B27-9B9E33F87FFF}"/>
              </a:ext>
            </a:extLst>
          </p:cNvPr>
          <p:cNvSpPr>
            <a:spLocks noChangeArrowheads="1"/>
          </p:cNvSpPr>
          <p:nvPr/>
        </p:nvSpPr>
        <p:spPr bwMode="auto">
          <a:xfrm>
            <a:off x="2881313" y="4643438"/>
            <a:ext cx="62865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Teratoma is the 2nd most common testicular germ cell tumor in children (after Yolk Sac Tumor). Mature teratomas display a variety of somatic-type tissues, including cartilage (shown here), muscle (smooth &amp; skeletal), intestinal-type glands, and squamous epithelium.</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http://www.webpathology.com/slides/slides/Testes_GCT_MatureTeratoma2.jpg">
            <a:extLst>
              <a:ext uri="{FF2B5EF4-FFF2-40B4-BE49-F238E27FC236}">
                <a16:creationId xmlns:a16="http://schemas.microsoft.com/office/drawing/2014/main" xmlns="" id="{33580277-F6EE-824F-B2BE-12EAEBEA07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810001" y="1214439"/>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0163" name="Rectangle 2">
            <a:extLst>
              <a:ext uri="{FF2B5EF4-FFF2-40B4-BE49-F238E27FC236}">
                <a16:creationId xmlns:a16="http://schemas.microsoft.com/office/drawing/2014/main" xmlns="" id="{DF77585F-881E-5BC3-A257-570DC534DB54}"/>
              </a:ext>
            </a:extLst>
          </p:cNvPr>
          <p:cNvSpPr>
            <a:spLocks noChangeArrowheads="1"/>
          </p:cNvSpPr>
          <p:nvPr/>
        </p:nvSpPr>
        <p:spPr bwMode="auto">
          <a:xfrm>
            <a:off x="3667125" y="5072063"/>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Islands of squamous epithelium in a case of mature teratoma in an adult male</a:t>
            </a:r>
            <a:endParaRPr lang="sr-Latn-CS" altLang="sr-Latn-RS" sz="1800">
              <a:solidFill>
                <a:srgbClr val="000000"/>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http://www.webpathology.com/slides/slides/Testes_GCT_MatureTeratoma3.jpg">
            <a:extLst>
              <a:ext uri="{FF2B5EF4-FFF2-40B4-BE49-F238E27FC236}">
                <a16:creationId xmlns:a16="http://schemas.microsoft.com/office/drawing/2014/main" xmlns="" id="{48BB0697-E8B7-92C6-EED4-1879E3AD33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298"/>
          <a:stretch>
            <a:fillRect/>
          </a:stretch>
        </p:blipFill>
        <p:spPr bwMode="auto">
          <a:xfrm>
            <a:off x="3595688" y="1071564"/>
            <a:ext cx="4786312"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1187" name="Rectangle 2">
            <a:extLst>
              <a:ext uri="{FF2B5EF4-FFF2-40B4-BE49-F238E27FC236}">
                <a16:creationId xmlns:a16="http://schemas.microsoft.com/office/drawing/2014/main" xmlns="" id="{B91CA92A-D6B1-E75F-DEAA-00A4A87B256C}"/>
              </a:ext>
            </a:extLst>
          </p:cNvPr>
          <p:cNvSpPr>
            <a:spLocks noChangeArrowheads="1"/>
          </p:cNvSpPr>
          <p:nvPr/>
        </p:nvSpPr>
        <p:spPr bwMode="auto">
          <a:xfrm>
            <a:off x="3524250" y="4714876"/>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Intestinal-type glands complete with goblet cells in a case of mature teratoma.  </a:t>
            </a:r>
            <a:endParaRPr lang="sr-Latn-CS" altLang="sr-Latn-RS" sz="1800">
              <a:solidFill>
                <a:srgbClr val="000000"/>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B9EA39-0F81-E3EE-14A3-AEF45170F2FC}"/>
              </a:ext>
            </a:extLst>
          </p:cNvPr>
          <p:cNvSpPr>
            <a:spLocks noGrp="1"/>
          </p:cNvSpPr>
          <p:nvPr>
            <p:ph type="title"/>
          </p:nvPr>
        </p:nvSpPr>
        <p:spPr>
          <a:xfrm>
            <a:off x="1981200" y="5500689"/>
            <a:ext cx="8229600" cy="1000125"/>
          </a:xfrm>
        </p:spPr>
        <p:txBody>
          <a:bodyPr/>
          <a:lstStyle/>
          <a:p>
            <a:pPr>
              <a:defRPr/>
            </a:pPr>
            <a:r>
              <a:rPr lang="x-none" b="1">
                <a:latin typeface="Constantia" pitchFamily="18" charset="0"/>
              </a:rPr>
              <a:t>Teratom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4" name="Content Placeholder 3" descr="Clip_43.jpg">
            <a:extLst>
              <a:ext uri="{FF2B5EF4-FFF2-40B4-BE49-F238E27FC236}">
                <a16:creationId xmlns:a16="http://schemas.microsoft.com/office/drawing/2014/main" xmlns="" id="{9801D7C8-365D-0BE2-2F36-2468431896BE}"/>
              </a:ext>
            </a:extLst>
          </p:cNvPr>
          <p:cNvPicPr>
            <a:picLocks noGrp="1"/>
          </p:cNvPicPr>
          <p:nvPr>
            <p:ph idx="1"/>
          </p:nvPr>
        </p:nvPicPr>
        <p:blipFill>
          <a:blip r:embed="rId2">
            <a:lum bright="10000"/>
          </a:blip>
          <a:srcRect l="2178" t="1612" r="2178" b="6451"/>
          <a:stretch>
            <a:fillRect/>
          </a:stretch>
        </p:blipFill>
        <p:spPr>
          <a:xfrm>
            <a:off x="2784475" y="357188"/>
            <a:ext cx="6623050" cy="525621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1093EE-D103-D95D-C448-92B52F816819}"/>
              </a:ext>
            </a:extLst>
          </p:cNvPr>
          <p:cNvSpPr>
            <a:spLocks noGrp="1"/>
          </p:cNvSpPr>
          <p:nvPr>
            <p:ph type="title"/>
          </p:nvPr>
        </p:nvSpPr>
        <p:spPr/>
        <p:txBody>
          <a:bodyPr/>
          <a:lstStyle/>
          <a:p>
            <a:pPr>
              <a:defRPr/>
            </a:pPr>
            <a:r>
              <a:rPr lang="sr-Latn-CS"/>
              <a:t>Chronic peritesticular abscess</a:t>
            </a:r>
          </a:p>
        </p:txBody>
      </p:sp>
      <p:pic>
        <p:nvPicPr>
          <p:cNvPr id="120835" name="Picture 2" descr="E:\Fotografije\Patologija slike\Makroslike1\Abscessus chronicus peritesticularis.jpg">
            <a:extLst>
              <a:ext uri="{FF2B5EF4-FFF2-40B4-BE49-F238E27FC236}">
                <a16:creationId xmlns:a16="http://schemas.microsoft.com/office/drawing/2014/main" xmlns="" id="{EC7A7982-F968-6113-EC59-D4FF202902E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25" y="1600201"/>
            <a:ext cx="5238750"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FB28F7-C211-9506-EA40-BF354F30DBFC}"/>
              </a:ext>
            </a:extLst>
          </p:cNvPr>
          <p:cNvSpPr>
            <a:spLocks noGrp="1"/>
          </p:cNvSpPr>
          <p:nvPr>
            <p:ph type="title"/>
          </p:nvPr>
        </p:nvSpPr>
        <p:spPr>
          <a:xfrm>
            <a:off x="1981200" y="5500689"/>
            <a:ext cx="8229600" cy="1000125"/>
          </a:xfrm>
        </p:spPr>
        <p:txBody>
          <a:bodyPr/>
          <a:lstStyle/>
          <a:p>
            <a:pPr>
              <a:defRPr/>
            </a:pPr>
            <a:r>
              <a:rPr lang="sr-Latn-RS" b="1">
                <a:latin typeface="Constantia" pitchFamily="18" charset="0"/>
              </a:rPr>
              <a:t>Mature testicular teratoma</a:t>
            </a:r>
            <a:endParaRPr lang="en-US" b="1">
              <a:latin typeface="Constantia" pitchFamily="18" charset="0"/>
            </a:endParaRPr>
          </a:p>
        </p:txBody>
      </p:sp>
      <p:pic>
        <p:nvPicPr>
          <p:cNvPr id="6" name="Content Placeholder 5" descr="img021.jpg">
            <a:extLst>
              <a:ext uri="{FF2B5EF4-FFF2-40B4-BE49-F238E27FC236}">
                <a16:creationId xmlns:a16="http://schemas.microsoft.com/office/drawing/2014/main" xmlns="" id="{4AA03F09-B405-ECF6-4396-A1A7F61918BE}"/>
              </a:ext>
            </a:extLst>
          </p:cNvPr>
          <p:cNvPicPr>
            <a:picLocks noGrp="1" noChangeAspect="1"/>
          </p:cNvPicPr>
          <p:nvPr>
            <p:ph idx="1"/>
          </p:nvPr>
        </p:nvPicPr>
        <p:blipFill>
          <a:blip r:embed="rId2">
            <a:lum bright="10000"/>
          </a:blip>
          <a:srcRect l="6132" t="7754" r="4962" b="16640"/>
          <a:stretch>
            <a:fillRect/>
          </a:stretch>
        </p:blipFill>
        <p:spPr>
          <a:xfrm>
            <a:off x="2428875" y="571501"/>
            <a:ext cx="7334250" cy="493236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http://www.webpathology.com/slides/slides/Testes_GCT_ImmatureTeratoma1.jpg">
            <a:extLst>
              <a:ext uri="{FF2B5EF4-FFF2-40B4-BE49-F238E27FC236}">
                <a16:creationId xmlns:a16="http://schemas.microsoft.com/office/drawing/2014/main" xmlns="" id="{7C5C20B2-1508-4599-A927-1D9E308117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114300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59" name="Rectangle 2">
            <a:extLst>
              <a:ext uri="{FF2B5EF4-FFF2-40B4-BE49-F238E27FC236}">
                <a16:creationId xmlns:a16="http://schemas.microsoft.com/office/drawing/2014/main" xmlns="" id="{0296C606-8FE0-93A1-0D64-018845222F6E}"/>
              </a:ext>
            </a:extLst>
          </p:cNvPr>
          <p:cNvSpPr>
            <a:spLocks noChangeArrowheads="1"/>
          </p:cNvSpPr>
          <p:nvPr/>
        </p:nvSpPr>
        <p:spPr bwMode="auto">
          <a:xfrm>
            <a:off x="3667125" y="4786314"/>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Low-grade immature myxomatous stroma surrounds a tubular structure in this immature teratoma. </a:t>
            </a:r>
            <a:endParaRPr lang="sr-Latn-CS" altLang="sr-Latn-RS" sz="1800">
              <a:solidFill>
                <a:srgbClr val="000000"/>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http://www.webpathology.com/slides/slides/Testes_GCT_ImmatureTeratoma2.jpg">
            <a:extLst>
              <a:ext uri="{FF2B5EF4-FFF2-40B4-BE49-F238E27FC236}">
                <a16:creationId xmlns:a16="http://schemas.microsoft.com/office/drawing/2014/main" xmlns="" id="{866061A7-7600-F0E9-5BCC-36B9097466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85725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3" name="Rectangle 2">
            <a:extLst>
              <a:ext uri="{FF2B5EF4-FFF2-40B4-BE49-F238E27FC236}">
                <a16:creationId xmlns:a16="http://schemas.microsoft.com/office/drawing/2014/main" xmlns="" id="{EFD73719-7F48-C707-410D-D73DB9421A40}"/>
              </a:ext>
            </a:extLst>
          </p:cNvPr>
          <p:cNvSpPr>
            <a:spLocks noChangeArrowheads="1"/>
          </p:cNvSpPr>
          <p:nvPr/>
        </p:nvSpPr>
        <p:spPr bwMode="auto">
          <a:xfrm>
            <a:off x="3452813" y="4572001"/>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Islands of small hyperchromatic cells (blastema) are surrounded by myxomatous stroma and primitive glands.  </a:t>
            </a:r>
            <a:endParaRPr lang="sr-Latn-CS" altLang="sr-Latn-RS" sz="1800">
              <a:solidFill>
                <a:srgbClr val="000000"/>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2" descr="http://www.webpathology.com/slides/slides/Testes_GCT_MixedGCTGross3.jpg">
            <a:extLst>
              <a:ext uri="{FF2B5EF4-FFF2-40B4-BE49-F238E27FC236}">
                <a16:creationId xmlns:a16="http://schemas.microsoft.com/office/drawing/2014/main" xmlns="" id="{806329C8-2640-0BA9-CCB6-815F56AB48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452814" y="642939"/>
            <a:ext cx="50069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07" name="Rectangle 2">
            <a:extLst>
              <a:ext uri="{FF2B5EF4-FFF2-40B4-BE49-F238E27FC236}">
                <a16:creationId xmlns:a16="http://schemas.microsoft.com/office/drawing/2014/main" xmlns="" id="{293BA3C0-4C47-89A9-DE94-10A5BF815865}"/>
              </a:ext>
            </a:extLst>
          </p:cNvPr>
          <p:cNvSpPr>
            <a:spLocks noChangeArrowheads="1"/>
          </p:cNvSpPr>
          <p:nvPr/>
        </p:nvSpPr>
        <p:spPr bwMode="auto">
          <a:xfrm>
            <a:off x="2952750" y="4572000"/>
            <a:ext cx="65722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is a left orchiectomy specimen from a 30 year old male who presented with a 6 month history of painless enlargement of left testicle. Testicular ultrasound revealed a solid mass with increased vascularity suspicious for a neoplasm. It was a </a:t>
            </a:r>
            <a:r>
              <a:rPr lang="en-US" altLang="sr-Latn-RS" sz="1800" b="1">
                <a:solidFill>
                  <a:srgbClr val="FF0000"/>
                </a:solidFill>
              </a:rPr>
              <a:t>mixed germ cell tumor consisting of embryonal carcinoma and yolk sac tumor component.</a:t>
            </a:r>
            <a:endParaRPr lang="sr-Latn-CS" altLang="sr-Latn-RS" sz="1800" b="1">
              <a:solidFill>
                <a:srgbClr val="FF0000"/>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http://www.webpathology.com/slides/slides/Testes_GCT_MixedGCTGross2.jpg">
            <a:extLst>
              <a:ext uri="{FF2B5EF4-FFF2-40B4-BE49-F238E27FC236}">
                <a16:creationId xmlns:a16="http://schemas.microsoft.com/office/drawing/2014/main" xmlns="" id="{23A50EC5-9DE3-D7ED-2BB3-A5C4A18D05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856" r="2367"/>
          <a:stretch>
            <a:fillRect/>
          </a:stretch>
        </p:blipFill>
        <p:spPr bwMode="auto">
          <a:xfrm>
            <a:off x="3667126" y="1071563"/>
            <a:ext cx="4714875"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7331" name="Rectangle 2">
            <a:extLst>
              <a:ext uri="{FF2B5EF4-FFF2-40B4-BE49-F238E27FC236}">
                <a16:creationId xmlns:a16="http://schemas.microsoft.com/office/drawing/2014/main" xmlns="" id="{3530C6A2-8A89-49F3-E2AD-3551121292DD}"/>
              </a:ext>
            </a:extLst>
          </p:cNvPr>
          <p:cNvSpPr>
            <a:spLocks noChangeArrowheads="1"/>
          </p:cNvSpPr>
          <p:nvPr/>
        </p:nvSpPr>
        <p:spPr bwMode="auto">
          <a:xfrm>
            <a:off x="2881313" y="4714876"/>
            <a:ext cx="68580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mixed germ cell tumor was composed of seminoma (salmon-colored areas on either side of the bivalved specimen) and immature teratoma consisting of primitive neuroepithelium and blastema (soft pink-white area in the center of the image resembling brain tissue). </a:t>
            </a:r>
            <a:endParaRPr lang="sr-Latn-CS" altLang="sr-Latn-RS" sz="1800">
              <a:solidFill>
                <a:srgbClr val="000000"/>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354" name="Picture 2" descr="http://www.webpathology.com/slides/slides/Testes_GCT_MixedGCTGross1.jpg">
            <a:extLst>
              <a:ext uri="{FF2B5EF4-FFF2-40B4-BE49-F238E27FC236}">
                <a16:creationId xmlns:a16="http://schemas.microsoft.com/office/drawing/2014/main" xmlns="" id="{B280DD1C-E718-69C2-5396-D72880F5B5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012" r="1981"/>
          <a:stretch>
            <a:fillRect/>
          </a:stretch>
        </p:blipFill>
        <p:spPr bwMode="auto">
          <a:xfrm>
            <a:off x="3381376" y="928689"/>
            <a:ext cx="4714875"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8355" name="Rectangle 2">
            <a:extLst>
              <a:ext uri="{FF2B5EF4-FFF2-40B4-BE49-F238E27FC236}">
                <a16:creationId xmlns:a16="http://schemas.microsoft.com/office/drawing/2014/main" xmlns="" id="{6C7CEEA5-0935-BFCE-ED50-311AF8B753E9}"/>
              </a:ext>
            </a:extLst>
          </p:cNvPr>
          <p:cNvSpPr>
            <a:spLocks noChangeArrowheads="1"/>
          </p:cNvSpPr>
          <p:nvPr/>
        </p:nvSpPr>
        <p:spPr bwMode="auto">
          <a:xfrm>
            <a:off x="2881313" y="4429126"/>
            <a:ext cx="60007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Mixed germ cell tumors have a variegated gross appearance due to admixture of different germ cell tumor elements. This tumor was composed of </a:t>
            </a:r>
            <a:r>
              <a:rPr lang="en-US" altLang="sr-Latn-RS" sz="1800">
                <a:solidFill>
                  <a:srgbClr val="FF0000"/>
                </a:solidFill>
              </a:rPr>
              <a:t>embryonal carcinoma and mature teratoma</a:t>
            </a:r>
            <a:r>
              <a:rPr lang="en-US" altLang="sr-Latn-RS" sz="1800">
                <a:solidFill>
                  <a:srgbClr val="000000"/>
                </a:solidFill>
              </a:rPr>
              <a:t>. The pearly white areas seen grossly corresponded to hyaline cartilage</a:t>
            </a:r>
            <a:endParaRPr lang="sr-Latn-CS" altLang="sr-Latn-RS" sz="1800">
              <a:solidFill>
                <a:srgbClr val="000000"/>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B2CF36F-3F30-0514-66B9-A765F813EEE5}"/>
              </a:ext>
            </a:extLst>
          </p:cNvPr>
          <p:cNvSpPr>
            <a:spLocks noGrp="1"/>
          </p:cNvSpPr>
          <p:nvPr>
            <p:ph type="title"/>
          </p:nvPr>
        </p:nvSpPr>
        <p:spPr>
          <a:xfrm>
            <a:off x="1981200" y="5500689"/>
            <a:ext cx="8229600" cy="1000125"/>
          </a:xfrm>
        </p:spPr>
        <p:txBody>
          <a:bodyPr/>
          <a:lstStyle/>
          <a:p>
            <a:pPr>
              <a:defRPr/>
            </a:pPr>
            <a:r>
              <a:rPr lang="x-none" sz="2400" b="1">
                <a:latin typeface="Constantia" pitchFamily="18" charset="0"/>
              </a:rPr>
              <a:t>Embr</a:t>
            </a:r>
            <a:r>
              <a:rPr lang="sr-Latn-RS" sz="2400" b="1">
                <a:latin typeface="Constantia" pitchFamily="18" charset="0"/>
              </a:rPr>
              <a:t>y</a:t>
            </a:r>
            <a:r>
              <a:rPr lang="x-none" sz="2400" b="1">
                <a:latin typeface="Constantia" pitchFamily="18" charset="0"/>
              </a:rPr>
              <a:t>onal</a:t>
            </a:r>
            <a:r>
              <a:rPr lang="sr-Latn-RS" sz="2400" b="1">
                <a:latin typeface="Constantia" pitchFamily="18" charset="0"/>
              </a:rPr>
              <a:t> c</a:t>
            </a:r>
            <a:r>
              <a:rPr lang="x-none" sz="2400" b="1">
                <a:latin typeface="Constantia" pitchFamily="18" charset="0"/>
              </a:rPr>
              <a:t>arcinom</a:t>
            </a:r>
            <a:r>
              <a:rPr lang="sr-Latn-RS" sz="2400" b="1">
                <a:latin typeface="Constantia" pitchFamily="18" charset="0"/>
              </a:rPr>
              <a:t>a</a:t>
            </a:r>
            <a:r>
              <a:rPr lang="x-none" sz="2400" b="1">
                <a:latin typeface="Constantia" pitchFamily="18" charset="0"/>
              </a:rPr>
              <a:t>+seminom</a:t>
            </a:r>
            <a:r>
              <a:rPr lang="sr-Latn-RS" sz="2400" b="1">
                <a:latin typeface="Constantia" pitchFamily="18" charset="0"/>
              </a:rPr>
              <a:t>a</a:t>
            </a:r>
            <a:endParaRPr lang="en-US" sz="2400" b="1">
              <a:latin typeface="Constantia" pitchFamily="18" charset="0"/>
            </a:endParaRPr>
          </a:p>
        </p:txBody>
      </p:sp>
      <p:pic>
        <p:nvPicPr>
          <p:cNvPr id="6" name="Content Placeholder 5" descr="img026.jpg">
            <a:extLst>
              <a:ext uri="{FF2B5EF4-FFF2-40B4-BE49-F238E27FC236}">
                <a16:creationId xmlns:a16="http://schemas.microsoft.com/office/drawing/2014/main" xmlns="" id="{11744557-9720-A651-6371-DA29D55265A4}"/>
              </a:ext>
            </a:extLst>
          </p:cNvPr>
          <p:cNvPicPr>
            <a:picLocks noGrp="1" noChangeAspect="1"/>
          </p:cNvPicPr>
          <p:nvPr>
            <p:ph idx="1"/>
          </p:nvPr>
        </p:nvPicPr>
        <p:blipFill>
          <a:blip r:embed="rId2">
            <a:lum bright="10000"/>
          </a:blip>
          <a:srcRect l="4888" t="3153" r="7122" b="59005"/>
          <a:stretch>
            <a:fillRect/>
          </a:stretch>
        </p:blipFill>
        <p:spPr>
          <a:xfrm>
            <a:off x="2532064" y="357189"/>
            <a:ext cx="7127875" cy="475138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3B05BA-042E-6924-321B-4C915B6BFE12}"/>
              </a:ext>
            </a:extLst>
          </p:cNvPr>
          <p:cNvSpPr>
            <a:spLocks noGrp="1"/>
          </p:cNvSpPr>
          <p:nvPr>
            <p:ph type="title"/>
          </p:nvPr>
        </p:nvSpPr>
        <p:spPr>
          <a:xfrm>
            <a:off x="1981200" y="5500689"/>
            <a:ext cx="8229600" cy="1000125"/>
          </a:xfrm>
        </p:spPr>
        <p:txBody>
          <a:bodyPr/>
          <a:lstStyle/>
          <a:p>
            <a:pPr>
              <a:defRPr/>
            </a:pPr>
            <a:r>
              <a:rPr lang="x-none" sz="2400" b="1">
                <a:latin typeface="Constantia" pitchFamily="18" charset="0"/>
              </a:rPr>
              <a:t>Embr</a:t>
            </a:r>
            <a:r>
              <a:rPr lang="sr-Latn-RS" sz="2400" b="1">
                <a:latin typeface="Constantia" pitchFamily="18" charset="0"/>
              </a:rPr>
              <a:t>y</a:t>
            </a:r>
            <a:r>
              <a:rPr lang="x-none" sz="2400" b="1">
                <a:latin typeface="Constantia" pitchFamily="18" charset="0"/>
              </a:rPr>
              <a:t>onal</a:t>
            </a:r>
            <a:r>
              <a:rPr lang="sr-Latn-RS" sz="2400" b="1">
                <a:latin typeface="Constantia" pitchFamily="18" charset="0"/>
              </a:rPr>
              <a:t> c</a:t>
            </a:r>
            <a:r>
              <a:rPr lang="x-none" sz="2400" b="1">
                <a:latin typeface="Constantia" pitchFamily="18" charset="0"/>
              </a:rPr>
              <a:t>arcinom</a:t>
            </a:r>
            <a:r>
              <a:rPr lang="sr-Latn-RS" sz="2400" b="1">
                <a:latin typeface="Constantia" pitchFamily="18" charset="0"/>
              </a:rPr>
              <a:t>a</a:t>
            </a:r>
            <a:r>
              <a:rPr lang="x-none" sz="2400" b="1">
                <a:latin typeface="Constantia" pitchFamily="18" charset="0"/>
              </a:rPr>
              <a:t>+seminom</a:t>
            </a:r>
            <a:r>
              <a:rPr lang="sr-Latn-RS" sz="2400" b="1">
                <a:latin typeface="Constantia" pitchFamily="18" charset="0"/>
              </a:rPr>
              <a:t>a</a:t>
            </a:r>
            <a:endParaRPr lang="en-US" sz="2400" b="1">
              <a:latin typeface="Constantia" pitchFamily="18" charset="0"/>
            </a:endParaRPr>
          </a:p>
        </p:txBody>
      </p:sp>
      <p:pic>
        <p:nvPicPr>
          <p:cNvPr id="6" name="Content Placeholder 5" descr="img026.jpg">
            <a:extLst>
              <a:ext uri="{FF2B5EF4-FFF2-40B4-BE49-F238E27FC236}">
                <a16:creationId xmlns:a16="http://schemas.microsoft.com/office/drawing/2014/main" xmlns="" id="{4B0E86A1-E2BC-6AF9-459B-9953A1EDE44E}"/>
              </a:ext>
            </a:extLst>
          </p:cNvPr>
          <p:cNvPicPr>
            <a:picLocks noGrp="1" noChangeAspect="1"/>
          </p:cNvPicPr>
          <p:nvPr>
            <p:ph idx="1"/>
          </p:nvPr>
        </p:nvPicPr>
        <p:blipFill>
          <a:blip r:embed="rId2">
            <a:lum bright="10000"/>
          </a:blip>
          <a:srcRect l="4888" t="55186" r="7122" b="8549"/>
          <a:stretch>
            <a:fillRect/>
          </a:stretch>
        </p:blipFill>
        <p:spPr>
          <a:xfrm>
            <a:off x="2349500" y="428625"/>
            <a:ext cx="7493000" cy="47879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xmlns="" id="{9C71EFFB-1B3C-1A1A-D46B-452F2AF576FC}"/>
              </a:ext>
            </a:extLst>
          </p:cNvPr>
          <p:cNvSpPr>
            <a:spLocks noGrp="1" noChangeArrowheads="1"/>
          </p:cNvSpPr>
          <p:nvPr>
            <p:ph type="title"/>
          </p:nvPr>
        </p:nvSpPr>
        <p:spPr>
          <a:xfrm>
            <a:off x="1981200" y="115889"/>
            <a:ext cx="8229600" cy="1139825"/>
          </a:xfrm>
        </p:spPr>
        <p:txBody>
          <a:bodyPr/>
          <a:lstStyle/>
          <a:p>
            <a:pPr eaLnBrk="1" hangingPunct="1">
              <a:defRPr/>
            </a:pPr>
            <a:r>
              <a:rPr lang="en-US" sz="3400" b="1">
                <a:solidFill>
                  <a:srgbClr val="C80000"/>
                </a:solidFill>
                <a:latin typeface="Constantia" pitchFamily="18" charset="0"/>
              </a:rPr>
              <a:t/>
            </a:r>
            <a:br>
              <a:rPr lang="en-US" sz="3400" b="1">
                <a:solidFill>
                  <a:srgbClr val="C80000"/>
                </a:solidFill>
                <a:latin typeface="Constantia" pitchFamily="18" charset="0"/>
              </a:rPr>
            </a:br>
            <a:r>
              <a:rPr lang="en-US" sz="3600" b="1">
                <a:solidFill>
                  <a:srgbClr val="C80000"/>
                </a:solidFill>
                <a:latin typeface="Constantia" pitchFamily="18" charset="0"/>
              </a:rPr>
              <a:t>2. </a:t>
            </a:r>
            <a:r>
              <a:rPr lang="en-US" sz="3200" b="1">
                <a:solidFill>
                  <a:srgbClr val="C80000"/>
                </a:solidFill>
                <a:latin typeface="Constantia" pitchFamily="18" charset="0"/>
              </a:rPr>
              <a:t>Tumors of </a:t>
            </a:r>
            <a:r>
              <a:rPr lang="sr-Latn-RS" sz="3200" b="1">
                <a:solidFill>
                  <a:srgbClr val="C80000"/>
                </a:solidFill>
                <a:latin typeface="Constantia" pitchFamily="18" charset="0"/>
              </a:rPr>
              <a:t>sex cord</a:t>
            </a:r>
            <a:r>
              <a:rPr lang="en-US" sz="3200" b="1">
                <a:solidFill>
                  <a:srgbClr val="C80000"/>
                </a:solidFill>
                <a:latin typeface="Constantia" pitchFamily="18" charset="0"/>
              </a:rPr>
              <a:t> and stroma origin</a:t>
            </a:r>
          </a:p>
        </p:txBody>
      </p:sp>
      <p:sp>
        <p:nvSpPr>
          <p:cNvPr id="119811" name="Rectangle 3">
            <a:extLst>
              <a:ext uri="{FF2B5EF4-FFF2-40B4-BE49-F238E27FC236}">
                <a16:creationId xmlns:a16="http://schemas.microsoft.com/office/drawing/2014/main" xmlns="" id="{2FDCF37E-1DA1-DA36-3B3E-D1D264E00381}"/>
              </a:ext>
            </a:extLst>
          </p:cNvPr>
          <p:cNvSpPr>
            <a:spLocks noGrp="1" noChangeArrowheads="1"/>
          </p:cNvSpPr>
          <p:nvPr>
            <p:ph type="body" idx="1"/>
          </p:nvPr>
        </p:nvSpPr>
        <p:spPr>
          <a:xfrm>
            <a:off x="2566988" y="2205039"/>
            <a:ext cx="7200900" cy="4141787"/>
          </a:xfrm>
        </p:spPr>
        <p:txBody>
          <a:bodyPr/>
          <a:lstStyle/>
          <a:p>
            <a:pPr eaLnBrk="1" hangingPunct="1">
              <a:defRPr/>
            </a:pPr>
            <a:r>
              <a:rPr lang="en-US" sz="2800">
                <a:latin typeface="Constantia" pitchFamily="18" charset="0"/>
              </a:rPr>
              <a:t>Tumors of </a:t>
            </a:r>
            <a:r>
              <a:rPr lang="sr-Latn-RS" sz="2800">
                <a:latin typeface="Constantia" pitchFamily="18" charset="0"/>
              </a:rPr>
              <a:t>sex cord</a:t>
            </a:r>
            <a:r>
              <a:rPr lang="en-US" sz="2800">
                <a:latin typeface="Constantia" pitchFamily="18" charset="0"/>
              </a:rPr>
              <a:t> and stroma origin include:</a:t>
            </a:r>
          </a:p>
          <a:p>
            <a:pPr lvl="1" eaLnBrk="1" hangingPunct="1">
              <a:defRPr/>
            </a:pPr>
            <a:r>
              <a:rPr lang="en-US" sz="2400">
                <a:latin typeface="Arial" panose="020B0604020202020204" pitchFamily="34" charset="0"/>
              </a:rPr>
              <a:t>Leydig cell tumor,</a:t>
            </a:r>
          </a:p>
          <a:p>
            <a:pPr lvl="1" eaLnBrk="1" hangingPunct="1">
              <a:defRPr/>
            </a:pPr>
            <a:r>
              <a:rPr lang="en-US" sz="2400">
                <a:latin typeface="Arial" panose="020B0604020202020204" pitchFamily="34" charset="0"/>
              </a:rPr>
              <a:t>Sertoli cell tumor,</a:t>
            </a:r>
          </a:p>
          <a:p>
            <a:pPr lvl="1" eaLnBrk="1" hangingPunct="1">
              <a:defRPr/>
            </a:pPr>
            <a:r>
              <a:rPr lang="sr-Latn-RS" sz="2400">
                <a:latin typeface="Arial" panose="020B0604020202020204" pitchFamily="34" charset="0"/>
              </a:rPr>
              <a:t>G</a:t>
            </a:r>
            <a:r>
              <a:rPr lang="en-US" sz="2400">
                <a:latin typeface="Arial" panose="020B0604020202020204" pitchFamily="34" charset="0"/>
              </a:rPr>
              <a:t>ranulosa cell tumor and</a:t>
            </a:r>
          </a:p>
          <a:p>
            <a:pPr lvl="1" eaLnBrk="1" hangingPunct="1">
              <a:defRPr/>
            </a:pPr>
            <a:r>
              <a:rPr lang="sr-Latn-RS" sz="2400">
                <a:latin typeface="Arial" panose="020B0604020202020204" pitchFamily="34" charset="0"/>
              </a:rPr>
              <a:t>U</a:t>
            </a:r>
            <a:r>
              <a:rPr lang="en-US" sz="2400">
                <a:latin typeface="Arial" panose="020B0604020202020204" pitchFamily="34" charset="0"/>
              </a:rPr>
              <a:t>nclassified tumor</a:t>
            </a:r>
            <a:endParaRPr lang="en-US" sz="2400" b="1">
              <a:solidFill>
                <a:srgbClr val="000099"/>
              </a:solidFill>
              <a:latin typeface="Arial" panose="020B060402020202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FE4EF2-46C2-AA15-3032-2304F2EF143D}"/>
              </a:ext>
            </a:extLst>
          </p:cNvPr>
          <p:cNvSpPr>
            <a:spLocks noGrp="1"/>
          </p:cNvSpPr>
          <p:nvPr>
            <p:ph type="title"/>
          </p:nvPr>
        </p:nvSpPr>
        <p:spPr/>
        <p:txBody>
          <a:bodyPr/>
          <a:lstStyle/>
          <a:p>
            <a:pPr>
              <a:defRPr/>
            </a:pPr>
            <a:r>
              <a:rPr lang="en-US" b="1">
                <a:solidFill>
                  <a:srgbClr val="C00000"/>
                </a:solidFill>
              </a:rPr>
              <a:t>Leydig cell tumor</a:t>
            </a:r>
            <a:endParaRPr lang="sr-Latn-RS" b="1">
              <a:solidFill>
                <a:srgbClr val="C00000"/>
              </a:solidFill>
            </a:endParaRPr>
          </a:p>
        </p:txBody>
      </p:sp>
      <p:sp>
        <p:nvSpPr>
          <p:cNvPr id="3" name="Content Placeholder 2">
            <a:extLst>
              <a:ext uri="{FF2B5EF4-FFF2-40B4-BE49-F238E27FC236}">
                <a16:creationId xmlns:a16="http://schemas.microsoft.com/office/drawing/2014/main" xmlns="" id="{87A62D03-97EA-258B-E60C-73CC9689E28C}"/>
              </a:ext>
            </a:extLst>
          </p:cNvPr>
          <p:cNvSpPr>
            <a:spLocks noGrp="1"/>
          </p:cNvSpPr>
          <p:nvPr>
            <p:ph idx="1"/>
          </p:nvPr>
        </p:nvSpPr>
        <p:spPr/>
        <p:txBody>
          <a:bodyPr/>
          <a:lstStyle/>
          <a:p>
            <a:pPr>
              <a:defRPr/>
            </a:pPr>
            <a:r>
              <a:rPr lang="en-US"/>
              <a:t>A Leydig cell tumor arises from interstitial or Leydig cells. It is rare and accounts for about 2% of all testicular tumors, but is the most common in the group of nongerminative testicular tumors. It usually occurs between the ages of 30 and 45.</a:t>
            </a:r>
            <a:endParaRPr lang="sr-Latn-R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Rectangle 3">
            <a:extLst>
              <a:ext uri="{FF2B5EF4-FFF2-40B4-BE49-F238E27FC236}">
                <a16:creationId xmlns:a16="http://schemas.microsoft.com/office/drawing/2014/main" xmlns="" id="{423DE6F7-3D48-DBBC-8417-07D51768221E}"/>
              </a:ext>
            </a:extLst>
          </p:cNvPr>
          <p:cNvSpPr>
            <a:spLocks noGrp="1" noChangeArrowheads="1"/>
          </p:cNvSpPr>
          <p:nvPr>
            <p:ph type="body" idx="1"/>
          </p:nvPr>
        </p:nvSpPr>
        <p:spPr>
          <a:xfrm>
            <a:off x="1524000" y="188914"/>
            <a:ext cx="9144000" cy="6669087"/>
          </a:xfrm>
        </p:spPr>
        <p:txBody>
          <a:bodyPr/>
          <a:lstStyle/>
          <a:p>
            <a:pPr eaLnBrk="1" hangingPunct="1">
              <a:lnSpc>
                <a:spcPct val="80000"/>
              </a:lnSpc>
              <a:defRPr/>
            </a:pPr>
            <a:r>
              <a:rPr lang="en-US" altLang="sr-Latn-RS" b="1">
                <a:solidFill>
                  <a:srgbClr val="C80000"/>
                </a:solidFill>
                <a:latin typeface="Constantia" panose="02030602050306030303" pitchFamily="18" charset="0"/>
              </a:rPr>
              <a:t>Mumps orchitis</a:t>
            </a:r>
            <a:r>
              <a:rPr lang="en-US" altLang="sr-Latn-RS" sz="2000" b="1">
                <a:latin typeface="Constantia" panose="02030602050306030303" pitchFamily="18" charset="0"/>
              </a:rPr>
              <a:t> </a:t>
            </a:r>
          </a:p>
          <a:p>
            <a:pPr eaLnBrk="1" hangingPunct="1">
              <a:lnSpc>
                <a:spcPct val="80000"/>
              </a:lnSpc>
              <a:buFont typeface="Wingdings" panose="05000000000000000000" pitchFamily="2" charset="2"/>
              <a:buNone/>
              <a:defRPr/>
            </a:pPr>
            <a:endParaRPr lang="en-US" altLang="sr-Latn-RS" sz="1600">
              <a:latin typeface="Constantia" panose="02030602050306030303" pitchFamily="18" charset="0"/>
            </a:endParaRPr>
          </a:p>
          <a:p>
            <a:pPr eaLnBrk="1" hangingPunct="1">
              <a:lnSpc>
                <a:spcPct val="80000"/>
              </a:lnSpc>
              <a:defRPr/>
            </a:pPr>
            <a:r>
              <a:rPr lang="sr-Latn-RS" altLang="sr-Latn-RS" sz="2300">
                <a:solidFill>
                  <a:srgbClr val="FF0000"/>
                </a:solidFill>
                <a:effectLst/>
                <a:latin typeface="Arial" panose="020B0604020202020204" pitchFamily="34" charset="0"/>
              </a:rPr>
              <a:t>C</a:t>
            </a:r>
            <a:r>
              <a:rPr lang="en-US" altLang="sr-Latn-RS" sz="2300">
                <a:solidFill>
                  <a:srgbClr val="FF0000"/>
                </a:solidFill>
                <a:effectLst/>
                <a:latin typeface="Arial" panose="020B0604020202020204" pitchFamily="34" charset="0"/>
              </a:rPr>
              <a:t>linical manifestation </a:t>
            </a:r>
            <a:r>
              <a:rPr lang="en-US" altLang="sr-Latn-RS" sz="2300">
                <a:effectLst/>
                <a:latin typeface="Arial" panose="020B0604020202020204" pitchFamily="34" charset="0"/>
              </a:rPr>
              <a:t>of epidemic parotitis (mumps) extremely rarely in children before puberty,</a:t>
            </a:r>
          </a:p>
          <a:p>
            <a:pPr eaLnBrk="1" hangingPunct="1">
              <a:lnSpc>
                <a:spcPct val="80000"/>
              </a:lnSpc>
              <a:defRPr/>
            </a:pPr>
            <a:r>
              <a:rPr lang="sr-Latn-RS" altLang="sr-Latn-RS" sz="2300">
                <a:effectLst/>
                <a:latin typeface="Arial" panose="020B0604020202020204" pitchFamily="34" charset="0"/>
              </a:rPr>
              <a:t>I</a:t>
            </a:r>
            <a:r>
              <a:rPr lang="en-US" altLang="sr-Latn-RS" sz="2300">
                <a:effectLst/>
                <a:latin typeface="Arial" panose="020B0604020202020204" pitchFamily="34" charset="0"/>
              </a:rPr>
              <a:t>t is characterized by the appearance of parotitis, and less often affects the pancreas, testis or ovary,</a:t>
            </a:r>
          </a:p>
          <a:p>
            <a:pPr eaLnBrk="1" hangingPunct="1">
              <a:lnSpc>
                <a:spcPct val="80000"/>
              </a:lnSpc>
              <a:defRPr/>
            </a:pPr>
            <a:r>
              <a:rPr lang="sr-Latn-RS" altLang="sr-Latn-RS" sz="2300">
                <a:effectLst/>
                <a:latin typeface="Arial" panose="020B0604020202020204" pitchFamily="34" charset="0"/>
              </a:rPr>
              <a:t>M</a:t>
            </a:r>
            <a:r>
              <a:rPr lang="en-US" altLang="sr-Latn-RS" sz="2300">
                <a:effectLst/>
                <a:latin typeface="Arial" panose="020B0604020202020204" pitchFamily="34" charset="0"/>
              </a:rPr>
              <a:t>umps orchitis occurs in 20-30% of men after puberty, in whom the first manifestations of orchitis begin to appear when parotitis begins to subside. This type of orchitis occurs unilaterally in about 70% of cases.</a:t>
            </a:r>
          </a:p>
          <a:p>
            <a:pPr eaLnBrk="1" hangingPunct="1">
              <a:lnSpc>
                <a:spcPct val="80000"/>
              </a:lnSpc>
              <a:defRPr/>
            </a:pPr>
            <a:r>
              <a:rPr lang="sr-Latn-RS" altLang="sr-Latn-RS" sz="2300" b="1">
                <a:solidFill>
                  <a:srgbClr val="FF0000"/>
                </a:solidFill>
                <a:effectLst/>
                <a:latin typeface="Arial" panose="020B0604020202020204" pitchFamily="34" charset="0"/>
              </a:rPr>
              <a:t>Ma</a:t>
            </a:r>
            <a:r>
              <a:rPr lang="en-US" altLang="sr-Latn-RS" sz="2300" b="1">
                <a:solidFill>
                  <a:srgbClr val="FF0000"/>
                </a:solidFill>
                <a:effectLst/>
                <a:latin typeface="Arial" panose="020B0604020202020204" pitchFamily="34" charset="0"/>
              </a:rPr>
              <a:t>croscopically and clinically</a:t>
            </a:r>
            <a:r>
              <a:rPr lang="en-US" altLang="sr-Latn-RS" sz="2300">
                <a:effectLst/>
                <a:latin typeface="Arial" panose="020B0604020202020204" pitchFamily="34" charset="0"/>
              </a:rPr>
              <a:t>, the testis is enlarged and very sensitive due to stretching of the tunica albuginea.</a:t>
            </a:r>
          </a:p>
          <a:p>
            <a:pPr eaLnBrk="1" hangingPunct="1">
              <a:lnSpc>
                <a:spcPct val="80000"/>
              </a:lnSpc>
              <a:defRPr/>
            </a:pPr>
            <a:r>
              <a:rPr lang="sr-Latn-RS" altLang="sr-Latn-RS" sz="2300" b="1">
                <a:solidFill>
                  <a:srgbClr val="FF0000"/>
                </a:solidFill>
                <a:effectLst/>
                <a:latin typeface="Arial" panose="020B0604020202020204" pitchFamily="34" charset="0"/>
              </a:rPr>
              <a:t>M</a:t>
            </a:r>
            <a:r>
              <a:rPr lang="en-US" altLang="sr-Latn-RS" sz="2300" b="1">
                <a:solidFill>
                  <a:srgbClr val="FF0000"/>
                </a:solidFill>
                <a:effectLst/>
                <a:latin typeface="Arial" panose="020B0604020202020204" pitchFamily="34" charset="0"/>
              </a:rPr>
              <a:t>icroscopically, </a:t>
            </a:r>
            <a:r>
              <a:rPr lang="en-US" altLang="sr-Latn-RS" sz="2300">
                <a:effectLst/>
                <a:latin typeface="Arial" panose="020B0604020202020204" pitchFamily="34" charset="0"/>
              </a:rPr>
              <a:t>depending on the stage of the disease, neutrophils, lymphocytes, plasmocytes and histiocytes (in the acute phase) or predominantly lymphocytes (in the chronic phase) are found in the interstitium of the testes.</a:t>
            </a:r>
          </a:p>
          <a:p>
            <a:pPr eaLnBrk="1" hangingPunct="1">
              <a:lnSpc>
                <a:spcPct val="80000"/>
              </a:lnSpc>
              <a:defRPr/>
            </a:pPr>
            <a:r>
              <a:rPr lang="sr-Latn-RS" altLang="sr-Latn-RS" sz="2300">
                <a:effectLst/>
                <a:latin typeface="Arial" panose="020B0604020202020204" pitchFamily="34" charset="0"/>
              </a:rPr>
              <a:t>T</a:t>
            </a:r>
            <a:r>
              <a:rPr lang="en-US" altLang="sr-Latn-RS" sz="2300">
                <a:effectLst/>
                <a:latin typeface="Arial" panose="020B0604020202020204" pitchFamily="34" charset="0"/>
              </a:rPr>
              <a:t>he </a:t>
            </a:r>
            <a:r>
              <a:rPr lang="en-US" altLang="sr-Latn-RS" sz="2300">
                <a:solidFill>
                  <a:srgbClr val="FF0000"/>
                </a:solidFill>
                <a:effectLst/>
                <a:latin typeface="Arial" panose="020B0604020202020204" pitchFamily="34" charset="0"/>
              </a:rPr>
              <a:t>clinical significance </a:t>
            </a:r>
            <a:r>
              <a:rPr lang="en-US" altLang="sr-Latn-RS" sz="2300">
                <a:effectLst/>
                <a:latin typeface="Arial" panose="020B0604020202020204" pitchFamily="34" charset="0"/>
              </a:rPr>
              <a:t>of mumps orchitis depends on whether the inflammation is unilateral or occurs bilaterally. If both testicles are affected at the same time, this type of orchitis can be the cause of sterility.</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4A54FA7-8AE1-B843-A699-1C7A46EDC0D4}"/>
              </a:ext>
            </a:extLst>
          </p:cNvPr>
          <p:cNvSpPr>
            <a:spLocks noGrp="1"/>
          </p:cNvSpPr>
          <p:nvPr>
            <p:ph type="title"/>
          </p:nvPr>
        </p:nvSpPr>
        <p:spPr/>
        <p:txBody>
          <a:bodyPr/>
          <a:lstStyle/>
          <a:p>
            <a:pPr>
              <a:defRPr/>
            </a:pPr>
            <a:r>
              <a:rPr lang="en-US" b="1">
                <a:solidFill>
                  <a:srgbClr val="C00000"/>
                </a:solidFill>
              </a:rPr>
              <a:t>Macroscopically</a:t>
            </a:r>
            <a:endParaRPr lang="sr-Latn-RS" b="1">
              <a:solidFill>
                <a:srgbClr val="C00000"/>
              </a:solidFill>
            </a:endParaRPr>
          </a:p>
        </p:txBody>
      </p:sp>
      <p:sp>
        <p:nvSpPr>
          <p:cNvPr id="3" name="Content Placeholder 2">
            <a:extLst>
              <a:ext uri="{FF2B5EF4-FFF2-40B4-BE49-F238E27FC236}">
                <a16:creationId xmlns:a16="http://schemas.microsoft.com/office/drawing/2014/main" xmlns="" id="{200F9059-284C-3D04-DBAF-5069BFB968DA}"/>
              </a:ext>
            </a:extLst>
          </p:cNvPr>
          <p:cNvSpPr>
            <a:spLocks noGrp="1"/>
          </p:cNvSpPr>
          <p:nvPr>
            <p:ph idx="1"/>
          </p:nvPr>
        </p:nvSpPr>
        <p:spPr/>
        <p:txBody>
          <a:bodyPr/>
          <a:lstStyle/>
          <a:p>
            <a:pPr>
              <a:defRPr/>
            </a:pPr>
            <a:r>
              <a:rPr lang="sr-Latn-RS"/>
              <a:t>T</a:t>
            </a:r>
            <a:r>
              <a:rPr lang="en-US"/>
              <a:t>he tumor is round in shape, solid in structure, up to 10 cm in diameter. It is usually well circumscribed, often encapsulated. Necrosis, hemorrhage, and cystic degeneration are rare, but foci of calcification are a relatively common finding.</a:t>
            </a:r>
            <a:endParaRPr lang="sr-Latn-R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6DF9D4-27D7-20C3-B3A3-50AA0B76CE1E}"/>
              </a:ext>
            </a:extLst>
          </p:cNvPr>
          <p:cNvSpPr>
            <a:spLocks noGrp="1"/>
          </p:cNvSpPr>
          <p:nvPr>
            <p:ph type="title"/>
          </p:nvPr>
        </p:nvSpPr>
        <p:spPr>
          <a:xfrm>
            <a:off x="1981200" y="5500688"/>
            <a:ext cx="8229600" cy="1143000"/>
          </a:xfrm>
        </p:spPr>
        <p:txBody>
          <a:bodyPr/>
          <a:lstStyle/>
          <a:p>
            <a:pPr>
              <a:defRPr/>
            </a:pPr>
            <a:r>
              <a:rPr lang="x-none" b="1">
                <a:solidFill>
                  <a:schemeClr val="tx2">
                    <a:lumMod val="50000"/>
                  </a:schemeClr>
                </a:solidFill>
                <a:latin typeface="Constantia" pitchFamily="18" charset="0"/>
              </a:rPr>
              <a:t>Tumor Leydig ćelija</a:t>
            </a:r>
            <a:endParaRPr lang="en-US" b="1">
              <a:solidFill>
                <a:schemeClr val="tx2">
                  <a:lumMod val="50000"/>
                </a:schemeClr>
              </a:solidFill>
              <a:latin typeface="Constantia" pitchFamily="18" charset="0"/>
            </a:endParaRPr>
          </a:p>
        </p:txBody>
      </p:sp>
      <p:pic>
        <p:nvPicPr>
          <p:cNvPr id="218114" name="Picture 2">
            <a:extLst>
              <a:ext uri="{FF2B5EF4-FFF2-40B4-BE49-F238E27FC236}">
                <a16:creationId xmlns:a16="http://schemas.microsoft.com/office/drawing/2014/main" xmlns="" id="{5181B8FB-FACC-3870-475B-C181ABB7817C}"/>
              </a:ext>
            </a:extLst>
          </p:cNvPr>
          <p:cNvPicPr>
            <a:picLocks noGrp="1" noChangeAspect="1" noChangeArrowheads="1"/>
          </p:cNvPicPr>
          <p:nvPr>
            <p:ph idx="1"/>
          </p:nvPr>
        </p:nvPicPr>
        <p:blipFill>
          <a:blip r:embed="rId2"/>
          <a:srcRect b="6972"/>
          <a:stretch>
            <a:fillRect/>
          </a:stretch>
        </p:blipFill>
        <p:spPr>
          <a:xfrm>
            <a:off x="2438400" y="785813"/>
            <a:ext cx="7315200" cy="482441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059146-2D65-62FA-7285-4A8EAE9E5A68}"/>
              </a:ext>
            </a:extLst>
          </p:cNvPr>
          <p:cNvSpPr>
            <a:spLocks noGrp="1"/>
          </p:cNvSpPr>
          <p:nvPr>
            <p:ph type="title"/>
          </p:nvPr>
        </p:nvSpPr>
        <p:spPr>
          <a:xfrm>
            <a:off x="1981200" y="5500688"/>
            <a:ext cx="8229600" cy="1143000"/>
          </a:xfrm>
        </p:spPr>
        <p:txBody>
          <a:bodyPr/>
          <a:lstStyle/>
          <a:p>
            <a:pPr>
              <a:defRPr/>
            </a:pPr>
            <a:r>
              <a:rPr lang="x-none" b="1">
                <a:solidFill>
                  <a:schemeClr val="tx2">
                    <a:lumMod val="50000"/>
                  </a:schemeClr>
                </a:solidFill>
                <a:latin typeface="Constantia" pitchFamily="18" charset="0"/>
              </a:rPr>
              <a:t>Tumor Leydig ćelija</a:t>
            </a:r>
            <a:endParaRPr lang="en-US" b="1">
              <a:solidFill>
                <a:schemeClr val="tx2">
                  <a:lumMod val="50000"/>
                </a:schemeClr>
              </a:solidFill>
              <a:latin typeface="Constantia" pitchFamily="18" charset="0"/>
            </a:endParaRPr>
          </a:p>
        </p:txBody>
      </p:sp>
      <p:pic>
        <p:nvPicPr>
          <p:cNvPr id="219138" name="Picture 2">
            <a:extLst>
              <a:ext uri="{FF2B5EF4-FFF2-40B4-BE49-F238E27FC236}">
                <a16:creationId xmlns:a16="http://schemas.microsoft.com/office/drawing/2014/main" xmlns="" id="{551F6D73-37D7-70D0-B72A-01AEFB25307A}"/>
              </a:ext>
            </a:extLst>
          </p:cNvPr>
          <p:cNvPicPr>
            <a:picLocks noGrp="1" noChangeAspect="1" noChangeArrowheads="1"/>
          </p:cNvPicPr>
          <p:nvPr>
            <p:ph idx="1"/>
          </p:nvPr>
        </p:nvPicPr>
        <p:blipFill>
          <a:blip r:embed="rId2"/>
          <a:srcRect/>
          <a:stretch>
            <a:fillRect/>
          </a:stretch>
        </p:blipFill>
        <p:spPr>
          <a:xfrm>
            <a:off x="2681289" y="571501"/>
            <a:ext cx="6829425" cy="48244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C429C2-7A5E-1A3C-3C6F-BE523C633A8C}"/>
              </a:ext>
            </a:extLst>
          </p:cNvPr>
          <p:cNvSpPr>
            <a:spLocks noGrp="1"/>
          </p:cNvSpPr>
          <p:nvPr>
            <p:ph type="title"/>
          </p:nvPr>
        </p:nvSpPr>
        <p:spPr/>
        <p:txBody>
          <a:bodyPr/>
          <a:lstStyle/>
          <a:p>
            <a:pPr>
              <a:defRPr/>
            </a:pPr>
            <a:r>
              <a:rPr lang="en-US"/>
              <a:t>Microscopically</a:t>
            </a:r>
            <a:endParaRPr lang="sr-Latn-RS"/>
          </a:p>
        </p:txBody>
      </p:sp>
      <p:sp>
        <p:nvSpPr>
          <p:cNvPr id="3" name="Content Placeholder 2">
            <a:extLst>
              <a:ext uri="{FF2B5EF4-FFF2-40B4-BE49-F238E27FC236}">
                <a16:creationId xmlns:a16="http://schemas.microsoft.com/office/drawing/2014/main" xmlns="" id="{36B722AB-6746-6C2A-A820-EF7F29777EF0}"/>
              </a:ext>
            </a:extLst>
          </p:cNvPr>
          <p:cNvSpPr>
            <a:spLocks noGrp="1"/>
          </p:cNvSpPr>
          <p:nvPr>
            <p:ph idx="1"/>
          </p:nvPr>
        </p:nvSpPr>
        <p:spPr/>
        <p:txBody>
          <a:bodyPr/>
          <a:lstStyle/>
          <a:p>
            <a:pPr>
              <a:defRPr/>
            </a:pPr>
            <a:r>
              <a:rPr lang="en-US"/>
              <a:t>Leydig cell tumor is made up of tumor cells that look like normal interstitial cells. They are large, usually round, rarely spindle-shaped, with a large centrally placed nucleus and abundant, granular, eosinophilic cytoplasm.</a:t>
            </a:r>
            <a:endParaRPr lang="sr-Latn-R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descr="http://www.webpathology.com/slides/slides/Testes_SexCord_Leydig8.jpg">
            <a:extLst>
              <a:ext uri="{FF2B5EF4-FFF2-40B4-BE49-F238E27FC236}">
                <a16:creationId xmlns:a16="http://schemas.microsoft.com/office/drawing/2014/main" xmlns="" id="{234D3C62-2F14-A992-5FBA-427FAA6E3C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0" y="571500"/>
            <a:ext cx="516255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7571" name="Rectangle 2">
            <a:extLst>
              <a:ext uri="{FF2B5EF4-FFF2-40B4-BE49-F238E27FC236}">
                <a16:creationId xmlns:a16="http://schemas.microsoft.com/office/drawing/2014/main" xmlns="" id="{4984B96B-D33F-1581-6A2B-925254EA34CA}"/>
              </a:ext>
            </a:extLst>
          </p:cNvPr>
          <p:cNvSpPr>
            <a:spLocks noChangeArrowheads="1"/>
          </p:cNvSpPr>
          <p:nvPr/>
        </p:nvSpPr>
        <p:spPr bwMode="auto">
          <a:xfrm>
            <a:off x="2595563" y="4572001"/>
            <a:ext cx="74295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This example shows nodular aggregates of tumor cells separated by fibrous stroma. The tumor cells may be arranged in diffuse sheets, insular, trabecular, or pseudoglandular patterns. Rare Leydig cell tumors may show adipose differentiation, calcification (with or without ossification), and spindle cell growth </a:t>
            </a:r>
            <a:r>
              <a:rPr lang="en-US" altLang="sr-Latn-RS" sz="1600" b="1">
                <a:solidFill>
                  <a:srgbClr val="000000"/>
                </a:solidFill>
              </a:rPr>
              <a:t>(Ulbright TM et al. Am J Surg Pathol 2002 Nov; 26(11):1424-33</a:t>
            </a:r>
            <a:endParaRPr lang="sr-Latn-CS" altLang="sr-Latn-RS" sz="1600">
              <a:solidFill>
                <a:srgbClr val="000000"/>
              </a:solidFill>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2" descr="http://www.webpathology.com/slides/slides/Testes_SexCord_Leydig3.jpg">
            <a:extLst>
              <a:ext uri="{FF2B5EF4-FFF2-40B4-BE49-F238E27FC236}">
                <a16:creationId xmlns:a16="http://schemas.microsoft.com/office/drawing/2014/main" xmlns="" id="{2B8078DB-30FF-9A6D-DA5B-46A5CCDDF2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78581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595" name="Rectangle 2">
            <a:extLst>
              <a:ext uri="{FF2B5EF4-FFF2-40B4-BE49-F238E27FC236}">
                <a16:creationId xmlns:a16="http://schemas.microsoft.com/office/drawing/2014/main" xmlns="" id="{040D72A2-C05B-1A14-5EC3-44E3DEF38F3A}"/>
              </a:ext>
            </a:extLst>
          </p:cNvPr>
          <p:cNvSpPr>
            <a:spLocks noChangeArrowheads="1"/>
          </p:cNvSpPr>
          <p:nvPr/>
        </p:nvSpPr>
        <p:spPr bwMode="auto">
          <a:xfrm>
            <a:off x="2595563" y="4286251"/>
            <a:ext cx="71437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600">
                <a:solidFill>
                  <a:srgbClr val="000000"/>
                </a:solidFill>
              </a:rPr>
              <a:t>Features that have been associated with malignant behavior in </a:t>
            </a:r>
            <a:r>
              <a:rPr lang="sr-Latn-CS" altLang="sr-Latn-RS" sz="1600">
                <a:solidFill>
                  <a:srgbClr val="FF0000"/>
                </a:solidFill>
              </a:rPr>
              <a:t>Leydig cell tumor </a:t>
            </a:r>
            <a:r>
              <a:rPr lang="sr-Latn-CS" altLang="sr-Latn-RS" sz="1600">
                <a:solidFill>
                  <a:srgbClr val="000000"/>
                </a:solidFill>
              </a:rPr>
              <a:t>include: large size, high mitotic index, atypical mitoses, nuclear pleomorphism, necrosis, vascular invasion, and infiltrative margins</a:t>
            </a:r>
            <a:r>
              <a:rPr lang="en-US" altLang="sr-Latn-RS" sz="1600">
                <a:solidFill>
                  <a:srgbClr val="000000"/>
                </a:solidFill>
              </a:rPr>
              <a:t>.</a:t>
            </a:r>
            <a:r>
              <a:rPr lang="sr-Latn-CS" altLang="sr-Latn-RS" sz="1600">
                <a:solidFill>
                  <a:srgbClr val="000000"/>
                </a:solidFill>
              </a:rPr>
              <a:t> None of these features were present in the case illustrated here.</a:t>
            </a:r>
            <a:endParaRPr lang="en-US" altLang="sr-Latn-RS" sz="1600">
              <a:solidFill>
                <a:srgbClr val="000000"/>
              </a:solidFill>
            </a:endParaRPr>
          </a:p>
          <a:p>
            <a:pPr fontAlgn="base">
              <a:spcBef>
                <a:spcPct val="0"/>
              </a:spcBef>
              <a:spcAft>
                <a:spcPct val="0"/>
              </a:spcAft>
              <a:buClrTx/>
              <a:buSzTx/>
              <a:buNone/>
            </a:pPr>
            <a:r>
              <a:rPr lang="sr-Latn-CS" altLang="sr-Latn-RS" sz="1400" b="1">
                <a:solidFill>
                  <a:srgbClr val="000000"/>
                </a:solidFill>
              </a:rPr>
              <a:t>Cheville JC et al. Am J Surg Pathol 1998 Nov; 22(11):1361-7</a:t>
            </a:r>
            <a:r>
              <a:rPr lang="sr-Latn-CS" altLang="sr-Latn-RS" sz="1600">
                <a:solidFill>
                  <a:srgbClr val="000000"/>
                </a:solidFill>
              </a:rPr>
              <a:t>. </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EABC14-C43B-F634-E338-BC48C0E4C594}"/>
              </a:ext>
            </a:extLst>
          </p:cNvPr>
          <p:cNvSpPr>
            <a:spLocks noGrp="1"/>
          </p:cNvSpPr>
          <p:nvPr>
            <p:ph type="title"/>
          </p:nvPr>
        </p:nvSpPr>
        <p:spPr>
          <a:xfrm>
            <a:off x="1981200" y="5500688"/>
            <a:ext cx="8229600" cy="1143000"/>
          </a:xfrm>
        </p:spPr>
        <p:txBody>
          <a:bodyPr/>
          <a:lstStyle/>
          <a:p>
            <a:pPr>
              <a:defRPr/>
            </a:pPr>
            <a:r>
              <a:rPr lang="x-none" b="1">
                <a:solidFill>
                  <a:schemeClr val="tx2">
                    <a:lumMod val="50000"/>
                  </a:schemeClr>
                </a:solidFill>
                <a:latin typeface="Constantia" pitchFamily="18" charset="0"/>
              </a:rPr>
              <a:t>Tumor Leydig ćelija</a:t>
            </a:r>
            <a:endParaRPr lang="en-US" b="1">
              <a:solidFill>
                <a:schemeClr val="tx2">
                  <a:lumMod val="50000"/>
                </a:schemeClr>
              </a:solidFill>
              <a:latin typeface="Constantia" pitchFamily="18" charset="0"/>
            </a:endParaRPr>
          </a:p>
        </p:txBody>
      </p:sp>
      <p:pic>
        <p:nvPicPr>
          <p:cNvPr id="6" name="Content Placeholder 5" descr="img027.jpg">
            <a:extLst>
              <a:ext uri="{FF2B5EF4-FFF2-40B4-BE49-F238E27FC236}">
                <a16:creationId xmlns:a16="http://schemas.microsoft.com/office/drawing/2014/main" xmlns="" id="{17EF4F21-6183-03B2-3090-ED47E7A1B9E6}"/>
              </a:ext>
            </a:extLst>
          </p:cNvPr>
          <p:cNvPicPr>
            <a:picLocks noGrp="1" noChangeAspect="1"/>
          </p:cNvPicPr>
          <p:nvPr>
            <p:ph idx="1"/>
          </p:nvPr>
        </p:nvPicPr>
        <p:blipFill>
          <a:blip r:embed="rId2">
            <a:lum bright="10000"/>
          </a:blip>
          <a:srcRect l="9815" t="56763" r="6759" b="6972"/>
          <a:stretch>
            <a:fillRect/>
          </a:stretch>
        </p:blipFill>
        <p:spPr>
          <a:xfrm>
            <a:off x="2424114" y="428625"/>
            <a:ext cx="7343775" cy="496728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754E99-8585-ED26-3A9F-49C8A5285516}"/>
              </a:ext>
            </a:extLst>
          </p:cNvPr>
          <p:cNvSpPr>
            <a:spLocks noGrp="1"/>
          </p:cNvSpPr>
          <p:nvPr>
            <p:ph type="title"/>
          </p:nvPr>
        </p:nvSpPr>
        <p:spPr>
          <a:xfrm>
            <a:off x="1981200" y="5500688"/>
            <a:ext cx="8229600" cy="1143000"/>
          </a:xfrm>
        </p:spPr>
        <p:txBody>
          <a:bodyPr/>
          <a:lstStyle/>
          <a:p>
            <a:pPr>
              <a:defRPr/>
            </a:pPr>
            <a:r>
              <a:rPr lang="x-none" b="1">
                <a:solidFill>
                  <a:schemeClr val="tx2">
                    <a:lumMod val="50000"/>
                  </a:schemeClr>
                </a:solidFill>
                <a:latin typeface="Constantia" pitchFamily="18" charset="0"/>
              </a:rPr>
              <a:t>Tumor Leydig ćelija</a:t>
            </a:r>
            <a:endParaRPr lang="en-US" b="1">
              <a:solidFill>
                <a:schemeClr val="tx2">
                  <a:lumMod val="50000"/>
                </a:schemeClr>
              </a:solidFill>
              <a:latin typeface="Constantia" pitchFamily="18" charset="0"/>
            </a:endParaRPr>
          </a:p>
        </p:txBody>
      </p:sp>
      <p:pic>
        <p:nvPicPr>
          <p:cNvPr id="6" name="Content Placeholder 5" descr="img027.jpg">
            <a:extLst>
              <a:ext uri="{FF2B5EF4-FFF2-40B4-BE49-F238E27FC236}">
                <a16:creationId xmlns:a16="http://schemas.microsoft.com/office/drawing/2014/main" xmlns="" id="{E505A1B0-0AF7-9064-E729-F1C6D1E659F2}"/>
              </a:ext>
            </a:extLst>
          </p:cNvPr>
          <p:cNvPicPr>
            <a:picLocks noGrp="1" noChangeAspect="1"/>
          </p:cNvPicPr>
          <p:nvPr>
            <p:ph idx="1"/>
          </p:nvPr>
        </p:nvPicPr>
        <p:blipFill>
          <a:blip r:embed="rId2">
            <a:lum bright="10000"/>
          </a:blip>
          <a:srcRect l="7361" t="7884" r="9213" b="54274"/>
          <a:stretch>
            <a:fillRect/>
          </a:stretch>
        </p:blipFill>
        <p:spPr>
          <a:xfrm>
            <a:off x="2576514" y="500064"/>
            <a:ext cx="7038975" cy="496728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2" descr="http://www.webpathology.com/slides/slides/Testes_SexCord_Leydig4Inhibin.jpg">
            <a:extLst>
              <a:ext uri="{FF2B5EF4-FFF2-40B4-BE49-F238E27FC236}">
                <a16:creationId xmlns:a16="http://schemas.microsoft.com/office/drawing/2014/main" xmlns="" id="{2173C181-2693-B0D0-5CC8-639D400DD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952" r="1785"/>
          <a:stretch>
            <a:fillRect/>
          </a:stretch>
        </p:blipFill>
        <p:spPr bwMode="auto">
          <a:xfrm>
            <a:off x="3381376" y="785814"/>
            <a:ext cx="4714875"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667" name="Rectangle 2">
            <a:extLst>
              <a:ext uri="{FF2B5EF4-FFF2-40B4-BE49-F238E27FC236}">
                <a16:creationId xmlns:a16="http://schemas.microsoft.com/office/drawing/2014/main" xmlns="" id="{5FDB9145-F8CB-17D9-EE6D-912030E6012F}"/>
              </a:ext>
            </a:extLst>
          </p:cNvPr>
          <p:cNvSpPr>
            <a:spLocks noChangeArrowheads="1"/>
          </p:cNvSpPr>
          <p:nvPr/>
        </p:nvSpPr>
        <p:spPr bwMode="auto">
          <a:xfrm>
            <a:off x="2381250" y="4214814"/>
            <a:ext cx="74295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600" b="1">
                <a:solidFill>
                  <a:srgbClr val="000000"/>
                </a:solidFill>
              </a:rPr>
              <a:t>Inhibin A</a:t>
            </a:r>
            <a:r>
              <a:rPr lang="sr-Latn-CS" altLang="sr-Latn-RS" sz="1600">
                <a:solidFill>
                  <a:srgbClr val="000000"/>
                </a:solidFill>
              </a:rPr>
              <a:t> is a sensitive and a specific marker that serves to separate testicular sex cord-stromal tumors from germ cell tumors. In one immunohistochemical study, Inhibin A expression was seen in 91% of sertoli cell tumors and 100% of sertoli cell adenomas and leydig cell tumors </a:t>
            </a:r>
            <a:r>
              <a:rPr lang="sr-Latn-CS" altLang="sr-Latn-RS" sz="1600" b="1">
                <a:solidFill>
                  <a:srgbClr val="000000"/>
                </a:solidFill>
              </a:rPr>
              <a:t>(Iczkowski KA et al. Mod Pathol 1998 Aug; 11(8):774-9)</a:t>
            </a:r>
            <a:r>
              <a:rPr lang="sr-Latn-CS" altLang="sr-Latn-RS" sz="1600">
                <a:solidFill>
                  <a:srgbClr val="000000"/>
                </a:solidFill>
              </a:rPr>
              <a:t>  </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http://www.webpathology.com/slides/slides/Testes_SexCord_Leydig5Cytokeratin.jpg">
            <a:extLst>
              <a:ext uri="{FF2B5EF4-FFF2-40B4-BE49-F238E27FC236}">
                <a16:creationId xmlns:a16="http://schemas.microsoft.com/office/drawing/2014/main" xmlns="" id="{63CDEC10-6CF8-E894-B082-C3EB780D4F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309938" y="857250"/>
            <a:ext cx="51435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2691" name="Rectangle 2">
            <a:extLst>
              <a:ext uri="{FF2B5EF4-FFF2-40B4-BE49-F238E27FC236}">
                <a16:creationId xmlns:a16="http://schemas.microsoft.com/office/drawing/2014/main" xmlns="" id="{83DEE0C2-9D56-DA53-8CAA-E9791E9D3C41}"/>
              </a:ext>
            </a:extLst>
          </p:cNvPr>
          <p:cNvSpPr>
            <a:spLocks noChangeArrowheads="1"/>
          </p:cNvSpPr>
          <p:nvPr/>
        </p:nvSpPr>
        <p:spPr bwMode="auto">
          <a:xfrm>
            <a:off x="3095626" y="4643438"/>
            <a:ext cx="59293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Immunoreactivity for cytokeratin is seen in about 40% of Leydig cell tumors. This cases shows focal strong immunoreactivity for cytokeratin. Some tumor cells show perinuclear, dot-like immunoreactivity.</a:t>
            </a:r>
            <a:endParaRPr lang="sr-Latn-CS" altLang="sr-Latn-RS" sz="180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2D46FB-86BF-069C-3CD2-5713C7AD492A}"/>
              </a:ext>
            </a:extLst>
          </p:cNvPr>
          <p:cNvSpPr>
            <a:spLocks noGrp="1"/>
          </p:cNvSpPr>
          <p:nvPr>
            <p:ph type="title"/>
          </p:nvPr>
        </p:nvSpPr>
        <p:spPr/>
        <p:txBody>
          <a:bodyPr/>
          <a:lstStyle/>
          <a:p>
            <a:pPr>
              <a:defRPr/>
            </a:pPr>
            <a:r>
              <a:rPr lang="sr-Latn-RS"/>
              <a:t>Orchitis tuberculosa </a:t>
            </a:r>
          </a:p>
        </p:txBody>
      </p:sp>
      <p:sp>
        <p:nvSpPr>
          <p:cNvPr id="122883" name="Content Placeholder 2">
            <a:extLst>
              <a:ext uri="{FF2B5EF4-FFF2-40B4-BE49-F238E27FC236}">
                <a16:creationId xmlns:a16="http://schemas.microsoft.com/office/drawing/2014/main" xmlns="" id="{BF0AC04E-9A5A-F42A-213E-7D05E04C1C61}"/>
              </a:ext>
            </a:extLst>
          </p:cNvPr>
          <p:cNvSpPr>
            <a:spLocks noGrp="1" noChangeArrowheads="1"/>
          </p:cNvSpPr>
          <p:nvPr>
            <p:ph idx="1"/>
          </p:nvPr>
        </p:nvSpPr>
        <p:spPr>
          <a:xfrm>
            <a:off x="1981200" y="1600200"/>
            <a:ext cx="8229600" cy="4781550"/>
          </a:xfrm>
        </p:spPr>
        <p:txBody>
          <a:bodyPr/>
          <a:lstStyle/>
          <a:p>
            <a:r>
              <a:rPr lang="en-US" altLang="sr-Latn-RS">
                <a:effectLst/>
                <a:latin typeface="Arial" panose="020B0604020202020204" pitchFamily="34" charset="0"/>
              </a:rPr>
              <a:t>is a specific inflammation that almost always results from the passage of Koch's bacillus from the epididymis.</a:t>
            </a:r>
          </a:p>
          <a:p>
            <a:r>
              <a:rPr lang="en-US" altLang="sr-Latn-RS">
                <a:solidFill>
                  <a:srgbClr val="FF0000"/>
                </a:solidFill>
                <a:effectLst/>
                <a:latin typeface="Arial" panose="020B0604020202020204" pitchFamily="34" charset="0"/>
              </a:rPr>
              <a:t>Macroscopically</a:t>
            </a:r>
            <a:r>
              <a:rPr lang="en-US" altLang="sr-Latn-RS">
                <a:effectLst/>
                <a:latin typeface="Arial" panose="020B0604020202020204" pitchFamily="34" charset="0"/>
              </a:rPr>
              <a:t>, the testis is enlarged, sometimes with caseous changes, and sometimes with clearly visible caverns.</a:t>
            </a:r>
          </a:p>
          <a:p>
            <a:r>
              <a:rPr lang="en-US" altLang="sr-Latn-RS">
                <a:solidFill>
                  <a:srgbClr val="FF0000"/>
                </a:solidFill>
                <a:effectLst/>
                <a:latin typeface="Arial" panose="020B0604020202020204" pitchFamily="34" charset="0"/>
              </a:rPr>
              <a:t>Microscopically</a:t>
            </a:r>
            <a:r>
              <a:rPr lang="en-US" altLang="sr-Latn-RS">
                <a:effectLst/>
                <a:latin typeface="Arial" panose="020B0604020202020204" pitchFamily="34" charset="0"/>
              </a:rPr>
              <a:t>, all the histopathological features of tubercular inflammation are clearly visible</a:t>
            </a:r>
            <a:r>
              <a:rPr lang="sr-Latn-RS" altLang="sr-Latn-RS">
                <a:effectLst/>
                <a:latin typeface="Arial" panose="020B0604020202020204" pitchFamily="34" charset="0"/>
              </a:rPr>
              <a:t>.</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714" name="Picture 2" descr="http://www.webpathology.com/slides/slides/Testes_LeydigCellTumor8_Regressed.jpg">
            <a:extLst>
              <a:ext uri="{FF2B5EF4-FFF2-40B4-BE49-F238E27FC236}">
                <a16:creationId xmlns:a16="http://schemas.microsoft.com/office/drawing/2014/main" xmlns="" id="{559EFFC9-39C0-FF6B-78BA-C3DCBD06DC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5688" y="857250"/>
            <a:ext cx="480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3715" name="Rectangle 2">
            <a:extLst>
              <a:ext uri="{FF2B5EF4-FFF2-40B4-BE49-F238E27FC236}">
                <a16:creationId xmlns:a16="http://schemas.microsoft.com/office/drawing/2014/main" xmlns="" id="{6FA21E0B-6865-84D6-AD4E-C131B6E590D2}"/>
              </a:ext>
            </a:extLst>
          </p:cNvPr>
          <p:cNvSpPr>
            <a:spLocks noChangeArrowheads="1"/>
          </p:cNvSpPr>
          <p:nvPr/>
        </p:nvSpPr>
        <p:spPr bwMode="auto">
          <a:xfrm>
            <a:off x="3595688" y="357189"/>
            <a:ext cx="4381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Leydig Cell Tumor with Partial Regression</a:t>
            </a:r>
            <a:endParaRPr lang="sr-Latn-CS" altLang="sr-Latn-RS" sz="1800">
              <a:solidFill>
                <a:srgbClr val="000000"/>
              </a:solidFill>
            </a:endParaRPr>
          </a:p>
        </p:txBody>
      </p:sp>
      <p:sp>
        <p:nvSpPr>
          <p:cNvPr id="243716" name="Rectangle 3">
            <a:extLst>
              <a:ext uri="{FF2B5EF4-FFF2-40B4-BE49-F238E27FC236}">
                <a16:creationId xmlns:a16="http://schemas.microsoft.com/office/drawing/2014/main" xmlns="" id="{FB2DA829-A8CD-AA2E-A99D-0AD0D80CFCCC}"/>
              </a:ext>
            </a:extLst>
          </p:cNvPr>
          <p:cNvSpPr>
            <a:spLocks noChangeArrowheads="1"/>
          </p:cNvSpPr>
          <p:nvPr/>
        </p:nvSpPr>
        <p:spPr bwMode="auto">
          <a:xfrm>
            <a:off x="2738438" y="4572000"/>
            <a:ext cx="68580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The tumor cells are arranged in anastomosing cords in a background of delicate capillary network and fibroconnective tissue. Uninvolved testis is to the left. The patient was a 50 y/o male who was found to have a 0.7 cm intratesticular hypodense focus on ultrasound during workup for epididymitis. His serum tumor markers were within normal limits. </a:t>
            </a:r>
            <a:endParaRPr lang="sr-Latn-CS" altLang="sr-Latn-RS" sz="1400">
              <a:solidFill>
                <a:srgbClr val="000000"/>
              </a:solidFill>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4C3D49-CC06-F2EB-D79D-8A9D3EE96791}"/>
              </a:ext>
            </a:extLst>
          </p:cNvPr>
          <p:cNvSpPr>
            <a:spLocks noGrp="1"/>
          </p:cNvSpPr>
          <p:nvPr>
            <p:ph type="title"/>
          </p:nvPr>
        </p:nvSpPr>
        <p:spPr/>
        <p:txBody>
          <a:bodyPr/>
          <a:lstStyle/>
          <a:p>
            <a:pPr>
              <a:defRPr/>
            </a:pPr>
            <a:r>
              <a:rPr lang="en-US" b="1"/>
              <a:t>Clinically</a:t>
            </a:r>
            <a:endParaRPr lang="sr-Latn-RS" b="1"/>
          </a:p>
        </p:txBody>
      </p:sp>
      <p:sp>
        <p:nvSpPr>
          <p:cNvPr id="3" name="Content Placeholder 2">
            <a:extLst>
              <a:ext uri="{FF2B5EF4-FFF2-40B4-BE49-F238E27FC236}">
                <a16:creationId xmlns:a16="http://schemas.microsoft.com/office/drawing/2014/main" xmlns="" id="{48D49A18-73BB-B373-ECC7-AE9FD42FEE7E}"/>
              </a:ext>
            </a:extLst>
          </p:cNvPr>
          <p:cNvSpPr>
            <a:spLocks noGrp="1"/>
          </p:cNvSpPr>
          <p:nvPr>
            <p:ph idx="1"/>
          </p:nvPr>
        </p:nvSpPr>
        <p:spPr/>
        <p:txBody>
          <a:bodyPr/>
          <a:lstStyle/>
          <a:p>
            <a:pPr marL="0" indent="0">
              <a:buNone/>
              <a:defRPr/>
            </a:pPr>
            <a:r>
              <a:rPr lang="sr-Latn-RS"/>
              <a:t>T</a:t>
            </a:r>
            <a:r>
              <a:rPr lang="en-US"/>
              <a:t>he tumor is hormonally active (increased production of androgens or estrogens) and can lead to premature sexual development in boys or gynecomastia in adult men. Most of these tumors show a benign biological potential, and only 10% of them are malignant and metastasize</a:t>
            </a:r>
            <a:endParaRPr lang="sr-Latn-R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285DA1-FB8F-DB81-F37A-3EDB8DB28764}"/>
              </a:ext>
            </a:extLst>
          </p:cNvPr>
          <p:cNvSpPr>
            <a:spLocks noGrp="1"/>
          </p:cNvSpPr>
          <p:nvPr>
            <p:ph type="title"/>
          </p:nvPr>
        </p:nvSpPr>
        <p:spPr/>
        <p:txBody>
          <a:bodyPr/>
          <a:lstStyle/>
          <a:p>
            <a:pPr>
              <a:defRPr/>
            </a:pPr>
            <a:r>
              <a:rPr lang="en-US" sz="3200" b="1">
                <a:solidFill>
                  <a:srgbClr val="C00000"/>
                </a:solidFill>
              </a:rPr>
              <a:t>Sertoli cell tumor or androblastoma </a:t>
            </a:r>
            <a:endParaRPr lang="sr-Latn-RS" sz="3200" b="1">
              <a:solidFill>
                <a:srgbClr val="C00000"/>
              </a:solidFill>
            </a:endParaRPr>
          </a:p>
        </p:txBody>
      </p:sp>
      <p:sp>
        <p:nvSpPr>
          <p:cNvPr id="3" name="Content Placeholder 2">
            <a:extLst>
              <a:ext uri="{FF2B5EF4-FFF2-40B4-BE49-F238E27FC236}">
                <a16:creationId xmlns:a16="http://schemas.microsoft.com/office/drawing/2014/main" xmlns="" id="{556FBE6E-FD44-1584-FD52-487F4C0AD0B3}"/>
              </a:ext>
            </a:extLst>
          </p:cNvPr>
          <p:cNvSpPr>
            <a:spLocks noGrp="1"/>
          </p:cNvSpPr>
          <p:nvPr>
            <p:ph idx="1"/>
          </p:nvPr>
        </p:nvSpPr>
        <p:spPr/>
        <p:txBody>
          <a:bodyPr/>
          <a:lstStyle/>
          <a:p>
            <a:pPr>
              <a:defRPr/>
            </a:pPr>
            <a:r>
              <a:rPr lang="en-US">
                <a:latin typeface="Arial" panose="020B0604020202020204" pitchFamily="34" charset="0"/>
              </a:rPr>
              <a:t>is a tumor that arises from Sertoli cells of the seminiferous tubules and is very rare. It can occur at any age, but it mostly occurs in childhood.</a:t>
            </a:r>
            <a:endParaRPr lang="sr-Latn-RS">
              <a:latin typeface="Arial" panose="020B0604020202020204" pitchFamily="34"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B17E5E-8806-F8DA-1709-CF593F8B13E3}"/>
              </a:ext>
            </a:extLst>
          </p:cNvPr>
          <p:cNvSpPr>
            <a:spLocks noGrp="1"/>
          </p:cNvSpPr>
          <p:nvPr>
            <p:ph type="title"/>
          </p:nvPr>
        </p:nvSpPr>
        <p:spPr/>
        <p:txBody>
          <a:bodyPr/>
          <a:lstStyle/>
          <a:p>
            <a:pPr>
              <a:defRPr/>
            </a:pPr>
            <a:r>
              <a:rPr lang="en-US"/>
              <a:t>Macroscopically</a:t>
            </a:r>
            <a:endParaRPr lang="sr-Latn-RS"/>
          </a:p>
        </p:txBody>
      </p:sp>
      <p:sp>
        <p:nvSpPr>
          <p:cNvPr id="3" name="Content Placeholder 2">
            <a:extLst>
              <a:ext uri="{FF2B5EF4-FFF2-40B4-BE49-F238E27FC236}">
                <a16:creationId xmlns:a16="http://schemas.microsoft.com/office/drawing/2014/main" xmlns="" id="{E72EAFF9-F233-E4C8-7D4A-20F9C3293678}"/>
              </a:ext>
            </a:extLst>
          </p:cNvPr>
          <p:cNvSpPr>
            <a:spLocks noGrp="1"/>
          </p:cNvSpPr>
          <p:nvPr>
            <p:ph idx="1"/>
          </p:nvPr>
        </p:nvSpPr>
        <p:spPr/>
        <p:txBody>
          <a:bodyPr/>
          <a:lstStyle/>
          <a:p>
            <a:pPr>
              <a:defRPr/>
            </a:pPr>
            <a:r>
              <a:rPr lang="sr-Latn-RS">
                <a:latin typeface="Arial" panose="020B0604020202020204" pitchFamily="34" charset="0"/>
              </a:rPr>
              <a:t>T</a:t>
            </a:r>
            <a:r>
              <a:rPr lang="en-US">
                <a:latin typeface="Arial" panose="020B0604020202020204" pitchFamily="34" charset="0"/>
              </a:rPr>
              <a:t>umor is round in shape, firm in consistency, well limited from the surrounding area, up to several cm in diameter.</a:t>
            </a:r>
            <a:endParaRPr lang="sr-Latn-RS">
              <a:latin typeface="Arial" panose="020B060402020202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AB1387-DFBE-249B-A9C5-F4C57D0C0BD2}"/>
              </a:ext>
            </a:extLst>
          </p:cNvPr>
          <p:cNvSpPr>
            <a:spLocks noGrp="1"/>
          </p:cNvSpPr>
          <p:nvPr>
            <p:ph type="title"/>
          </p:nvPr>
        </p:nvSpPr>
        <p:spPr>
          <a:xfrm>
            <a:off x="1981200" y="5429250"/>
            <a:ext cx="8229600" cy="1214438"/>
          </a:xfrm>
        </p:spPr>
        <p:txBody>
          <a:bodyPr/>
          <a:lstStyle/>
          <a:p>
            <a:pPr>
              <a:defRPr/>
            </a:pPr>
            <a:r>
              <a:rPr lang="x-none" b="1">
                <a:solidFill>
                  <a:schemeClr val="tx2">
                    <a:lumMod val="50000"/>
                  </a:schemeClr>
                </a:solidFill>
                <a:latin typeface="Constantia" pitchFamily="18" charset="0"/>
              </a:rPr>
              <a:t>Tumor Sertoli ćelija</a:t>
            </a:r>
            <a:endParaRPr lang="en-US" b="1">
              <a:solidFill>
                <a:schemeClr val="tx2">
                  <a:lumMod val="50000"/>
                </a:schemeClr>
              </a:solidFill>
              <a:latin typeface="Constantia" pitchFamily="18" charset="0"/>
            </a:endParaRPr>
          </a:p>
        </p:txBody>
      </p:sp>
      <p:pic>
        <p:nvPicPr>
          <p:cNvPr id="217090" name="Picture 2">
            <a:extLst>
              <a:ext uri="{FF2B5EF4-FFF2-40B4-BE49-F238E27FC236}">
                <a16:creationId xmlns:a16="http://schemas.microsoft.com/office/drawing/2014/main" xmlns="" id="{CD973DF8-8F34-B73C-D362-3D06970689D5}"/>
              </a:ext>
            </a:extLst>
          </p:cNvPr>
          <p:cNvPicPr>
            <a:picLocks noGrp="1" noChangeAspect="1" noChangeArrowheads="1"/>
          </p:cNvPicPr>
          <p:nvPr>
            <p:ph idx="1"/>
          </p:nvPr>
        </p:nvPicPr>
        <p:blipFill>
          <a:blip r:embed="rId2"/>
          <a:srcRect/>
          <a:stretch>
            <a:fillRect/>
          </a:stretch>
        </p:blipFill>
        <p:spPr>
          <a:xfrm>
            <a:off x="2819400" y="428625"/>
            <a:ext cx="6553200" cy="475138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FB86E6-59B6-7B47-7D5B-6075EC1CBAB9}"/>
              </a:ext>
            </a:extLst>
          </p:cNvPr>
          <p:cNvSpPr>
            <a:spLocks noGrp="1"/>
          </p:cNvSpPr>
          <p:nvPr>
            <p:ph type="title"/>
          </p:nvPr>
        </p:nvSpPr>
        <p:spPr/>
        <p:txBody>
          <a:bodyPr/>
          <a:lstStyle/>
          <a:p>
            <a:pPr>
              <a:defRPr/>
            </a:pPr>
            <a:r>
              <a:rPr lang="en-US" b="1"/>
              <a:t>Microscopically</a:t>
            </a:r>
            <a:endParaRPr lang="sr-Latn-RS" b="1"/>
          </a:p>
        </p:txBody>
      </p:sp>
      <p:sp>
        <p:nvSpPr>
          <p:cNvPr id="3" name="Content Placeholder 2">
            <a:extLst>
              <a:ext uri="{FF2B5EF4-FFF2-40B4-BE49-F238E27FC236}">
                <a16:creationId xmlns:a16="http://schemas.microsoft.com/office/drawing/2014/main" xmlns="" id="{8869E4A9-D8A4-8326-57CF-810F9C28EE54}"/>
              </a:ext>
            </a:extLst>
          </p:cNvPr>
          <p:cNvSpPr>
            <a:spLocks noGrp="1"/>
          </p:cNvSpPr>
          <p:nvPr>
            <p:ph idx="1"/>
          </p:nvPr>
        </p:nvSpPr>
        <p:spPr/>
        <p:txBody>
          <a:bodyPr/>
          <a:lstStyle/>
          <a:p>
            <a:pPr>
              <a:defRPr/>
            </a:pPr>
            <a:r>
              <a:rPr lang="sr-Latn-RS">
                <a:latin typeface="Arial" panose="020B0604020202020204" pitchFamily="34" charset="0"/>
              </a:rPr>
              <a:t>T</a:t>
            </a:r>
            <a:r>
              <a:rPr lang="en-US">
                <a:latin typeface="Arial" panose="020B0604020202020204" pitchFamily="34" charset="0"/>
              </a:rPr>
              <a:t>umor is composed of tumor cells that resemble normal Sertoli cells and stroma. Tumor cells build tubules with or without a lumen or a solid band, which are lined by a single layer of cells that resemble normal Sertoli cells.</a:t>
            </a:r>
            <a:endParaRPr lang="sr-Latn-RS">
              <a:latin typeface="Arial" panose="020B060402020202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2" descr="http://www.webpathology.com/slides/slides/Testes_SexCord_LCCSCT2.jpg">
            <a:extLst>
              <a:ext uri="{FF2B5EF4-FFF2-40B4-BE49-F238E27FC236}">
                <a16:creationId xmlns:a16="http://schemas.microsoft.com/office/drawing/2014/main" xmlns="" id="{139E944F-51D7-2F23-9A9C-36F0D1E290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298"/>
          <a:stretch>
            <a:fillRect/>
          </a:stretch>
        </p:blipFill>
        <p:spPr bwMode="auto">
          <a:xfrm>
            <a:off x="3309938" y="884239"/>
            <a:ext cx="5143500" cy="371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9859" name="Rectangle 2">
            <a:extLst>
              <a:ext uri="{FF2B5EF4-FFF2-40B4-BE49-F238E27FC236}">
                <a16:creationId xmlns:a16="http://schemas.microsoft.com/office/drawing/2014/main" xmlns="" id="{279B91ED-0BD8-F29D-423C-A85F6580B15B}"/>
              </a:ext>
            </a:extLst>
          </p:cNvPr>
          <p:cNvSpPr>
            <a:spLocks noChangeArrowheads="1"/>
          </p:cNvSpPr>
          <p:nvPr/>
        </p:nvSpPr>
        <p:spPr bwMode="auto">
          <a:xfrm>
            <a:off x="2381250" y="4643439"/>
            <a:ext cx="72151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400">
                <a:solidFill>
                  <a:srgbClr val="000000"/>
                </a:solidFill>
              </a:rPr>
              <a:t>The tumor cells have abundant eosinophilic cytoplasm, round or oval nuclei and punctate nucleoli. Malignant behavior is rare; features associated with malignant behavior are discussed in this reference: </a:t>
            </a:r>
            <a:endParaRPr lang="en-US" altLang="sr-Latn-RS" sz="1400">
              <a:solidFill>
                <a:srgbClr val="000000"/>
              </a:solidFill>
            </a:endParaRPr>
          </a:p>
          <a:p>
            <a:pPr fontAlgn="base">
              <a:spcBef>
                <a:spcPct val="0"/>
              </a:spcBef>
              <a:spcAft>
                <a:spcPct val="0"/>
              </a:spcAft>
              <a:buClrTx/>
              <a:buSzTx/>
              <a:buNone/>
            </a:pPr>
            <a:r>
              <a:rPr lang="sr-Latn-CS" altLang="sr-Latn-RS" sz="1400">
                <a:solidFill>
                  <a:srgbClr val="000000"/>
                </a:solidFill>
              </a:rPr>
              <a:t>Kratzer SS et al. Am J Surg Pathol 1997 Nov; 21(11)1271-80.</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1953B9C-E882-98BC-22E1-F4A574598938}"/>
              </a:ext>
            </a:extLst>
          </p:cNvPr>
          <p:cNvSpPr>
            <a:spLocks noGrp="1"/>
          </p:cNvSpPr>
          <p:nvPr>
            <p:ph type="title"/>
          </p:nvPr>
        </p:nvSpPr>
        <p:spPr/>
        <p:txBody>
          <a:bodyPr/>
          <a:lstStyle/>
          <a:p>
            <a:pPr>
              <a:defRPr/>
            </a:pPr>
            <a:r>
              <a:rPr lang="en-US" b="1"/>
              <a:t>Clinically</a:t>
            </a:r>
            <a:endParaRPr lang="sr-Latn-RS" b="1"/>
          </a:p>
        </p:txBody>
      </p:sp>
      <p:sp>
        <p:nvSpPr>
          <p:cNvPr id="3" name="Content Placeholder 2">
            <a:extLst>
              <a:ext uri="{FF2B5EF4-FFF2-40B4-BE49-F238E27FC236}">
                <a16:creationId xmlns:a16="http://schemas.microsoft.com/office/drawing/2014/main" xmlns="" id="{84924852-C770-8F8D-3F9C-A9808905C8E2}"/>
              </a:ext>
            </a:extLst>
          </p:cNvPr>
          <p:cNvSpPr>
            <a:spLocks noGrp="1"/>
          </p:cNvSpPr>
          <p:nvPr>
            <p:ph idx="1"/>
          </p:nvPr>
        </p:nvSpPr>
        <p:spPr/>
        <p:txBody>
          <a:bodyPr/>
          <a:lstStyle/>
          <a:p>
            <a:pPr>
              <a:defRPr/>
            </a:pPr>
            <a:r>
              <a:rPr lang="sr-Latn-RS">
                <a:latin typeface="Arial" panose="020B0604020202020204" pitchFamily="34" charset="0"/>
              </a:rPr>
              <a:t>T</a:t>
            </a:r>
            <a:r>
              <a:rPr lang="en-US">
                <a:latin typeface="Arial" panose="020B0604020202020204" pitchFamily="34" charset="0"/>
              </a:rPr>
              <a:t>umor is hormonally active, but very small amounts of hormones are secreted, which rarely lead to hormonal imbalance. If it occurs, it is reflected in premature masculinization or feminization and gynecomastia. Only 10% of these tumors show malignant potential.</a:t>
            </a:r>
            <a:endParaRPr lang="sr-Latn-RS">
              <a:latin typeface="Arial" panose="020B0604020202020204" pitchFamily="34" charset="0"/>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2" descr="http://www.webpathology.com/slides/slides/Testes_SexCord_GranulosaCellTumor1.jpg">
            <a:extLst>
              <a:ext uri="{FF2B5EF4-FFF2-40B4-BE49-F238E27FC236}">
                <a16:creationId xmlns:a16="http://schemas.microsoft.com/office/drawing/2014/main" xmlns="" id="{5C88214B-10DD-5F93-B6CE-7072553F27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381376" y="114300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1907" name="Rectangle 2">
            <a:extLst>
              <a:ext uri="{FF2B5EF4-FFF2-40B4-BE49-F238E27FC236}">
                <a16:creationId xmlns:a16="http://schemas.microsoft.com/office/drawing/2014/main" xmlns="" id="{8E8E49E2-2209-5B96-9011-8CF4E162DEB3}"/>
              </a:ext>
            </a:extLst>
          </p:cNvPr>
          <p:cNvSpPr>
            <a:spLocks noChangeArrowheads="1"/>
          </p:cNvSpPr>
          <p:nvPr/>
        </p:nvSpPr>
        <p:spPr bwMode="auto">
          <a:xfrm>
            <a:off x="3452814" y="642939"/>
            <a:ext cx="2352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Granulosa Cell Tumor</a:t>
            </a:r>
          </a:p>
        </p:txBody>
      </p:sp>
      <p:sp>
        <p:nvSpPr>
          <p:cNvPr id="251908" name="Rectangle 3">
            <a:extLst>
              <a:ext uri="{FF2B5EF4-FFF2-40B4-BE49-F238E27FC236}">
                <a16:creationId xmlns:a16="http://schemas.microsoft.com/office/drawing/2014/main" xmlns="" id="{625157A2-D80C-ACC4-8CC2-EE1984ECFBF5}"/>
              </a:ext>
            </a:extLst>
          </p:cNvPr>
          <p:cNvSpPr>
            <a:spLocks noChangeArrowheads="1"/>
          </p:cNvSpPr>
          <p:nvPr/>
        </p:nvSpPr>
        <p:spPr bwMode="auto">
          <a:xfrm>
            <a:off x="3095626" y="4643438"/>
            <a:ext cx="58578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Granulosa cell tumor may occur in adults (adult type) or infants (juvenule type). Adults usually present with gynecomastia resulting from hyperestrogenism. The histologic appearance is similar to its counterpart arising in the ovary</a:t>
            </a:r>
            <a:r>
              <a:rPr lang="sr-Latn-RS" altLang="sr-Latn-RS" sz="1800">
                <a:solidFill>
                  <a:srgbClr val="000000"/>
                </a:solidFill>
              </a:rPr>
              <a:t>.</a:t>
            </a:r>
            <a:endParaRPr lang="sr-Latn-CS" altLang="sr-Latn-RS" sz="1800">
              <a:solidFill>
                <a:srgbClr val="000000"/>
              </a:solidFill>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a:extLst>
              <a:ext uri="{FF2B5EF4-FFF2-40B4-BE49-F238E27FC236}">
                <a16:creationId xmlns:a16="http://schemas.microsoft.com/office/drawing/2014/main" xmlns="" id="{33D83C8C-5079-FD5B-793B-AE9179B024F8}"/>
              </a:ext>
            </a:extLst>
          </p:cNvPr>
          <p:cNvSpPr>
            <a:spLocks noGrp="1" noChangeArrowheads="1"/>
          </p:cNvSpPr>
          <p:nvPr>
            <p:ph type="title"/>
          </p:nvPr>
        </p:nvSpPr>
        <p:spPr>
          <a:xfrm>
            <a:off x="2855914" y="277814"/>
            <a:ext cx="6696075" cy="1927225"/>
          </a:xfrm>
        </p:spPr>
        <p:txBody>
          <a:bodyPr/>
          <a:lstStyle/>
          <a:p>
            <a:pPr eaLnBrk="1" hangingPunct="1">
              <a:defRPr/>
            </a:pPr>
            <a:r>
              <a:rPr lang="en-US" sz="3000" b="1">
                <a:solidFill>
                  <a:srgbClr val="C80000"/>
                </a:solidFill>
                <a:latin typeface="Constantia" pitchFamily="18" charset="0"/>
              </a:rPr>
              <a:t/>
            </a:r>
            <a:br>
              <a:rPr lang="en-US" sz="3000" b="1">
                <a:solidFill>
                  <a:srgbClr val="C80000"/>
                </a:solidFill>
                <a:latin typeface="Constantia" pitchFamily="18" charset="0"/>
              </a:rPr>
            </a:br>
            <a:r>
              <a:rPr lang="en-US" sz="2800" b="1">
                <a:solidFill>
                  <a:srgbClr val="C80000"/>
                </a:solidFill>
                <a:latin typeface="Constantia" pitchFamily="18" charset="0"/>
              </a:rPr>
              <a:t>Mixed tumors of germ cells, sex </a:t>
            </a:r>
            <a:r>
              <a:rPr lang="sr-Latn-RS" sz="2800" b="1">
                <a:solidFill>
                  <a:srgbClr val="C80000"/>
                </a:solidFill>
                <a:latin typeface="Constantia" pitchFamily="18" charset="0"/>
              </a:rPr>
              <a:t>cords</a:t>
            </a:r>
            <a:r>
              <a:rPr lang="en-US" sz="2800" b="1">
                <a:solidFill>
                  <a:srgbClr val="C80000"/>
                </a:solidFill>
                <a:latin typeface="Constantia" pitchFamily="18" charset="0"/>
              </a:rPr>
              <a:t> and stroma</a:t>
            </a:r>
            <a:r>
              <a:rPr lang="en-US" sz="3000" b="1">
                <a:solidFill>
                  <a:srgbClr val="C80000"/>
                </a:solidFill>
                <a:latin typeface="Constantia" pitchFamily="18" charset="0"/>
              </a:rPr>
              <a:t/>
            </a:r>
            <a:br>
              <a:rPr lang="en-US" sz="3000" b="1">
                <a:solidFill>
                  <a:srgbClr val="C80000"/>
                </a:solidFill>
                <a:latin typeface="Constantia" pitchFamily="18" charset="0"/>
              </a:rPr>
            </a:br>
            <a:r>
              <a:rPr lang="en-US" sz="3000" b="1">
                <a:solidFill>
                  <a:srgbClr val="C80000"/>
                </a:solidFill>
                <a:latin typeface="Constantia" pitchFamily="18" charset="0"/>
              </a:rPr>
              <a:t/>
            </a:r>
            <a:br>
              <a:rPr lang="en-US" sz="3000" b="1">
                <a:solidFill>
                  <a:srgbClr val="C80000"/>
                </a:solidFill>
                <a:latin typeface="Constantia" pitchFamily="18" charset="0"/>
              </a:rPr>
            </a:br>
            <a:r>
              <a:rPr lang="en-US" sz="3200" b="1">
                <a:solidFill>
                  <a:srgbClr val="C80000"/>
                </a:solidFill>
                <a:latin typeface="Constantia" pitchFamily="18" charset="0"/>
              </a:rPr>
              <a:t>3. </a:t>
            </a:r>
            <a:endParaRPr lang="en-US" sz="3800" b="1">
              <a:solidFill>
                <a:srgbClr val="C80000"/>
              </a:solidFill>
              <a:latin typeface="Constantia" pitchFamily="18" charset="0"/>
            </a:endParaRPr>
          </a:p>
        </p:txBody>
      </p:sp>
      <p:sp>
        <p:nvSpPr>
          <p:cNvPr id="122883" name="Rectangle 3">
            <a:extLst>
              <a:ext uri="{FF2B5EF4-FFF2-40B4-BE49-F238E27FC236}">
                <a16:creationId xmlns:a16="http://schemas.microsoft.com/office/drawing/2014/main" xmlns="" id="{C5B51DCB-0063-FF56-0ACC-88CEEE054267}"/>
              </a:ext>
            </a:extLst>
          </p:cNvPr>
          <p:cNvSpPr>
            <a:spLocks noGrp="1" noChangeArrowheads="1"/>
          </p:cNvSpPr>
          <p:nvPr>
            <p:ph type="body" idx="1"/>
          </p:nvPr>
        </p:nvSpPr>
        <p:spPr>
          <a:xfrm>
            <a:off x="1981200" y="3357563"/>
            <a:ext cx="8229600" cy="2773362"/>
          </a:xfrm>
        </p:spPr>
        <p:txBody>
          <a:bodyPr/>
          <a:lstStyle/>
          <a:p>
            <a:pPr lvl="1" eaLnBrk="1" hangingPunct="1">
              <a:defRPr/>
            </a:pPr>
            <a:r>
              <a:rPr lang="en-US" b="1">
                <a:solidFill>
                  <a:srgbClr val="C80000"/>
                </a:solidFill>
                <a:latin typeface="Constantia" pitchFamily="18" charset="0"/>
              </a:rPr>
              <a:t>Gonadoblastom</a:t>
            </a:r>
            <a:r>
              <a:rPr lang="sr-Latn-RS" b="1">
                <a:solidFill>
                  <a:srgbClr val="C80000"/>
                </a:solidFill>
                <a:latin typeface="Constantia" pitchFamily="18" charset="0"/>
              </a:rPr>
              <a:t>a and</a:t>
            </a:r>
            <a:r>
              <a:rPr lang="en-US" b="1">
                <a:solidFill>
                  <a:srgbClr val="C80000"/>
                </a:solidFill>
                <a:latin typeface="Constantia" pitchFamily="18" charset="0"/>
              </a:rPr>
              <a:t> </a:t>
            </a:r>
          </a:p>
          <a:p>
            <a:pPr lvl="1" eaLnBrk="1" hangingPunct="1">
              <a:defRPr/>
            </a:pPr>
            <a:r>
              <a:rPr lang="sr-Latn-RS" b="1">
                <a:solidFill>
                  <a:srgbClr val="C80000"/>
                </a:solidFill>
                <a:latin typeface="Constantia" pitchFamily="18" charset="0"/>
              </a:rPr>
              <a:t>other</a:t>
            </a:r>
            <a:r>
              <a:rPr lang="en-US" b="1">
                <a:solidFill>
                  <a:srgbClr val="C80000"/>
                </a:solidFill>
                <a:latin typeface="Constantia" pitchFamily="18" charset="0"/>
              </a:rPr>
              <a:t> tumor</a:t>
            </a:r>
            <a:r>
              <a:rPr lang="sr-Latn-RS" b="1">
                <a:solidFill>
                  <a:srgbClr val="C80000"/>
                </a:solidFill>
                <a:latin typeface="Constantia" pitchFamily="18" charset="0"/>
              </a:rPr>
              <a:t>s</a:t>
            </a:r>
            <a:endParaRPr lang="en-US" b="1">
              <a:solidFill>
                <a:srgbClr val="C80000"/>
              </a:solidFill>
              <a:latin typeface="Constantia"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99CC6A-629A-A31C-A0D0-FCF72788E8C5}"/>
              </a:ext>
            </a:extLst>
          </p:cNvPr>
          <p:cNvSpPr>
            <a:spLocks noGrp="1"/>
          </p:cNvSpPr>
          <p:nvPr>
            <p:ph type="title"/>
          </p:nvPr>
        </p:nvSpPr>
        <p:spPr>
          <a:xfrm>
            <a:off x="1981200" y="5500688"/>
            <a:ext cx="8229600" cy="1143000"/>
          </a:xfrm>
        </p:spPr>
        <p:txBody>
          <a:bodyPr/>
          <a:lstStyle/>
          <a:p>
            <a:pPr>
              <a:defRPr/>
            </a:pPr>
            <a:r>
              <a:rPr lang="x-none" b="1">
                <a:solidFill>
                  <a:schemeClr val="tx2">
                    <a:lumMod val="50000"/>
                  </a:schemeClr>
                </a:solidFill>
                <a:latin typeface="Constantia" pitchFamily="18" charset="0"/>
              </a:rPr>
              <a:t>Orchitis tuberculosa</a:t>
            </a:r>
            <a:endParaRPr lang="en-US" b="1">
              <a:solidFill>
                <a:schemeClr val="tx2">
                  <a:lumMod val="50000"/>
                </a:schemeClr>
              </a:solidFill>
              <a:latin typeface="Constantia" pitchFamily="18" charset="0"/>
            </a:endParaRPr>
          </a:p>
        </p:txBody>
      </p:sp>
      <p:pic>
        <p:nvPicPr>
          <p:cNvPr id="4" name="Content Placeholder 3" descr="img006.jpg">
            <a:extLst>
              <a:ext uri="{FF2B5EF4-FFF2-40B4-BE49-F238E27FC236}">
                <a16:creationId xmlns:a16="http://schemas.microsoft.com/office/drawing/2014/main" xmlns="" id="{E82AF0C3-6405-A0CC-49DB-CEA2F7B4AB6E}"/>
              </a:ext>
            </a:extLst>
          </p:cNvPr>
          <p:cNvPicPr>
            <a:picLocks noGrp="1" noChangeAspect="1"/>
          </p:cNvPicPr>
          <p:nvPr>
            <p:ph idx="1"/>
          </p:nvPr>
        </p:nvPicPr>
        <p:blipFill>
          <a:blip r:embed="rId2">
            <a:lum bright="20000"/>
          </a:blip>
          <a:srcRect l="4686" t="3725" r="4686" b="14895"/>
          <a:stretch>
            <a:fillRect/>
          </a:stretch>
        </p:blipFill>
        <p:spPr>
          <a:xfrm>
            <a:off x="2754314" y="465138"/>
            <a:ext cx="6683375" cy="493236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descr="http://www.webpathology.com/slides/slides/Testes_SexCord_Unclassified1.jpg">
            <a:extLst>
              <a:ext uri="{FF2B5EF4-FFF2-40B4-BE49-F238E27FC236}">
                <a16:creationId xmlns:a16="http://schemas.microsoft.com/office/drawing/2014/main" xmlns="" id="{B1623D70-AF57-8996-1848-F3DAF0AD30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3273"/>
          <a:stretch>
            <a:fillRect/>
          </a:stretch>
        </p:blipFill>
        <p:spPr bwMode="auto">
          <a:xfrm>
            <a:off x="3152776" y="857250"/>
            <a:ext cx="5800725"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955" name="Rectangle 2">
            <a:extLst>
              <a:ext uri="{FF2B5EF4-FFF2-40B4-BE49-F238E27FC236}">
                <a16:creationId xmlns:a16="http://schemas.microsoft.com/office/drawing/2014/main" xmlns="" id="{DCFEAE8F-3F53-F1ED-245D-63AA925C86DF}"/>
              </a:ext>
            </a:extLst>
          </p:cNvPr>
          <p:cNvSpPr>
            <a:spLocks noChangeArrowheads="1"/>
          </p:cNvSpPr>
          <p:nvPr/>
        </p:nvSpPr>
        <p:spPr bwMode="auto">
          <a:xfrm>
            <a:off x="2667000" y="5286376"/>
            <a:ext cx="6858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tumor displays areas recognizable as adult granulosa cell tumor with Call-Exner bodies. A prominent spindle component was seen elsewhere in the specimen.</a:t>
            </a:r>
            <a:endParaRPr lang="sr-Latn-CS" altLang="sr-Latn-RS" sz="1800">
              <a:solidFill>
                <a:srgbClr val="000000"/>
              </a:solidFill>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a:extLst>
              <a:ext uri="{FF2B5EF4-FFF2-40B4-BE49-F238E27FC236}">
                <a16:creationId xmlns:a16="http://schemas.microsoft.com/office/drawing/2014/main" xmlns="" id="{C75D6D8A-AFA5-821F-50E3-A92879C52BC4}"/>
              </a:ext>
            </a:extLst>
          </p:cNvPr>
          <p:cNvSpPr>
            <a:spLocks noGrp="1" noChangeArrowheads="1"/>
          </p:cNvSpPr>
          <p:nvPr>
            <p:ph type="title"/>
          </p:nvPr>
        </p:nvSpPr>
        <p:spPr/>
        <p:txBody>
          <a:bodyPr/>
          <a:lstStyle/>
          <a:p>
            <a:pPr eaLnBrk="1" hangingPunct="1">
              <a:defRPr/>
            </a:pPr>
            <a:r>
              <a:rPr lang="en-US" b="1">
                <a:solidFill>
                  <a:srgbClr val="C80000"/>
                </a:solidFill>
                <a:latin typeface="Constantia" pitchFamily="18" charset="0"/>
              </a:rPr>
              <a:t>4. </a:t>
            </a:r>
            <a:r>
              <a:rPr lang="sr-Latn-RS" b="1">
                <a:solidFill>
                  <a:srgbClr val="C80000"/>
                </a:solidFill>
                <a:latin typeface="Constantia" pitchFamily="18" charset="0"/>
              </a:rPr>
              <a:t>O</a:t>
            </a:r>
            <a:r>
              <a:rPr lang="en-US" b="1">
                <a:solidFill>
                  <a:srgbClr val="C80000"/>
                </a:solidFill>
                <a:latin typeface="Constantia" pitchFamily="18" charset="0"/>
              </a:rPr>
              <a:t>ther tumors</a:t>
            </a:r>
          </a:p>
        </p:txBody>
      </p:sp>
      <p:sp>
        <p:nvSpPr>
          <p:cNvPr id="123907" name="Rectangle 3">
            <a:extLst>
              <a:ext uri="{FF2B5EF4-FFF2-40B4-BE49-F238E27FC236}">
                <a16:creationId xmlns:a16="http://schemas.microsoft.com/office/drawing/2014/main" xmlns="" id="{92126752-CA0F-3B67-A52B-9EE0B1600CF4}"/>
              </a:ext>
            </a:extLst>
          </p:cNvPr>
          <p:cNvSpPr>
            <a:spLocks noGrp="1" noChangeArrowheads="1"/>
          </p:cNvSpPr>
          <p:nvPr>
            <p:ph type="body" idx="1"/>
          </p:nvPr>
        </p:nvSpPr>
        <p:spPr/>
        <p:txBody>
          <a:bodyPr/>
          <a:lstStyle/>
          <a:p>
            <a:pPr eaLnBrk="1" hangingPunct="1">
              <a:lnSpc>
                <a:spcPct val="90000"/>
              </a:lnSpc>
              <a:buFont typeface="Wingdings" panose="05000000000000000000" pitchFamily="2" charset="2"/>
              <a:buNone/>
              <a:defRPr/>
            </a:pPr>
            <a:r>
              <a:rPr lang="en-US" sz="2400">
                <a:latin typeface="Constantia" pitchFamily="18" charset="0"/>
              </a:rPr>
              <a:t>	</a:t>
            </a:r>
          </a:p>
          <a:p>
            <a:pPr eaLnBrk="1" hangingPunct="1">
              <a:lnSpc>
                <a:spcPct val="90000"/>
              </a:lnSpc>
              <a:buFont typeface="Wingdings" panose="05000000000000000000" pitchFamily="2" charset="2"/>
              <a:buNone/>
              <a:defRPr/>
            </a:pPr>
            <a:r>
              <a:rPr lang="en-US" sz="2400">
                <a:latin typeface="Constantia" pitchFamily="18" charset="0"/>
              </a:rPr>
              <a:t>	</a:t>
            </a:r>
          </a:p>
          <a:p>
            <a:pPr lvl="1" eaLnBrk="1" hangingPunct="1">
              <a:lnSpc>
                <a:spcPct val="90000"/>
              </a:lnSpc>
              <a:defRPr/>
            </a:pPr>
            <a:r>
              <a:rPr lang="en-US" sz="2400" b="1">
                <a:solidFill>
                  <a:srgbClr val="C80000"/>
                </a:solidFill>
                <a:latin typeface="Constantia" pitchFamily="18" charset="0"/>
              </a:rPr>
              <a:t>sarcoma</a:t>
            </a:r>
          </a:p>
          <a:p>
            <a:pPr lvl="1" eaLnBrk="1" hangingPunct="1">
              <a:lnSpc>
                <a:spcPct val="90000"/>
              </a:lnSpc>
              <a:defRPr/>
            </a:pPr>
            <a:r>
              <a:rPr lang="en-US" sz="2400" b="1">
                <a:solidFill>
                  <a:srgbClr val="C80000"/>
                </a:solidFill>
                <a:latin typeface="Constantia" pitchFamily="18" charset="0"/>
              </a:rPr>
              <a:t>plasm</a:t>
            </a:r>
            <a:r>
              <a:rPr lang="sr-Latn-RS" sz="2400" b="1">
                <a:solidFill>
                  <a:srgbClr val="C80000"/>
                </a:solidFill>
                <a:latin typeface="Constantia" pitchFamily="18" charset="0"/>
              </a:rPr>
              <a:t>ocytoma</a:t>
            </a:r>
            <a:endParaRPr lang="en-US" sz="2400" b="1">
              <a:solidFill>
                <a:srgbClr val="C80000"/>
              </a:solidFill>
              <a:latin typeface="Constantia" pitchFamily="18" charset="0"/>
            </a:endParaRPr>
          </a:p>
          <a:p>
            <a:pPr lvl="1" eaLnBrk="1" hangingPunct="1">
              <a:lnSpc>
                <a:spcPct val="90000"/>
              </a:lnSpc>
              <a:defRPr/>
            </a:pPr>
            <a:r>
              <a:rPr lang="en-US" sz="2400" b="1">
                <a:solidFill>
                  <a:srgbClr val="C80000"/>
                </a:solidFill>
                <a:latin typeface="Constantia" pitchFamily="18" charset="0"/>
              </a:rPr>
              <a:t>lymphoma</a:t>
            </a:r>
          </a:p>
          <a:p>
            <a:pPr lvl="1" eaLnBrk="1" hangingPunct="1">
              <a:lnSpc>
                <a:spcPct val="90000"/>
              </a:lnSpc>
              <a:defRPr/>
            </a:pPr>
            <a:r>
              <a:rPr lang="en-US" sz="2400" b="1">
                <a:solidFill>
                  <a:srgbClr val="C80000"/>
                </a:solidFill>
                <a:latin typeface="Constantia" pitchFamily="18" charset="0"/>
              </a:rPr>
              <a:t>sarcoma granulocyticum or leukemic infiltrates</a:t>
            </a:r>
          </a:p>
          <a:p>
            <a:pPr lvl="1" eaLnBrk="1" hangingPunct="1">
              <a:lnSpc>
                <a:spcPct val="90000"/>
              </a:lnSpc>
              <a:defRPr/>
            </a:pPr>
            <a:r>
              <a:rPr lang="en-US" sz="2400" b="1">
                <a:solidFill>
                  <a:srgbClr val="C80000"/>
                </a:solidFill>
                <a:latin typeface="Constantia" pitchFamily="18" charset="0"/>
              </a:rPr>
              <a:t>adenocarcinoma of the rete testis</a:t>
            </a:r>
          </a:p>
          <a:p>
            <a:pPr lvl="1" eaLnBrk="1" hangingPunct="1">
              <a:lnSpc>
                <a:spcPct val="90000"/>
              </a:lnSpc>
              <a:defRPr/>
            </a:pPr>
            <a:r>
              <a:rPr lang="en-US" sz="2400" b="1">
                <a:solidFill>
                  <a:srgbClr val="C80000"/>
                </a:solidFill>
                <a:latin typeface="Constantia" pitchFamily="18" charset="0"/>
              </a:rPr>
              <a:t>carcinomas and borderline tumors of the ovarian type</a:t>
            </a:r>
          </a:p>
          <a:p>
            <a:pPr lvl="1" eaLnBrk="1" hangingPunct="1">
              <a:lnSpc>
                <a:spcPct val="90000"/>
              </a:lnSpc>
              <a:defRPr/>
            </a:pPr>
            <a:r>
              <a:rPr lang="en-US" sz="2400" b="1">
                <a:solidFill>
                  <a:srgbClr val="C80000"/>
                </a:solidFill>
                <a:latin typeface="Constantia" pitchFamily="18" charset="0"/>
              </a:rPr>
              <a:t>malignant mesothelioma.</a:t>
            </a:r>
          </a:p>
          <a:p>
            <a:pPr lvl="1" eaLnBrk="1" hangingPunct="1">
              <a:lnSpc>
                <a:spcPct val="90000"/>
              </a:lnSpc>
              <a:defRPr/>
            </a:pPr>
            <a:endParaRPr lang="en-US" sz="2400" b="1">
              <a:solidFill>
                <a:srgbClr val="C80000"/>
              </a:solidFill>
              <a:latin typeface="Constantia" pitchFamily="18"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BB2891-7675-EF33-2074-60933AA19442}"/>
              </a:ext>
            </a:extLst>
          </p:cNvPr>
          <p:cNvSpPr>
            <a:spLocks noGrp="1"/>
          </p:cNvSpPr>
          <p:nvPr>
            <p:ph type="title"/>
          </p:nvPr>
        </p:nvSpPr>
        <p:spPr>
          <a:xfrm>
            <a:off x="1981200" y="5214938"/>
            <a:ext cx="8229600" cy="1357312"/>
          </a:xfrm>
        </p:spPr>
        <p:txBody>
          <a:bodyPr/>
          <a:lstStyle/>
          <a:p>
            <a:pPr algn="l">
              <a:defRPr/>
            </a:pPr>
            <a:r>
              <a:rPr lang="en-US" sz="1400" b="1">
                <a:solidFill>
                  <a:srgbClr val="111111"/>
                </a:solidFill>
                <a:effectLst/>
                <a:latin typeface="Arial" panose="020B0604020202020204" pitchFamily="34" charset="0"/>
              </a:rPr>
              <a:t>Diffuse large B-cell lymphoma</a:t>
            </a:r>
            <a:r>
              <a:rPr lang="en-US" sz="1400">
                <a:solidFill>
                  <a:srgbClr val="111111"/>
                </a:solidFill>
                <a:effectLst/>
                <a:latin typeface="Arial" panose="020B0604020202020204" pitchFamily="34" charset="0"/>
              </a:rPr>
              <a:t> in a </a:t>
            </a:r>
            <a:r>
              <a:rPr lang="en-US" sz="1400" b="1">
                <a:solidFill>
                  <a:srgbClr val="111111"/>
                </a:solidFill>
                <a:effectLst/>
                <a:latin typeface="Arial" panose="020B0604020202020204" pitchFamily="34" charset="0"/>
              </a:rPr>
              <a:t>70 y/o male</a:t>
            </a:r>
            <a:r>
              <a:rPr lang="en-US" sz="1400">
                <a:solidFill>
                  <a:srgbClr val="111111"/>
                </a:solidFill>
                <a:effectLst/>
                <a:latin typeface="Arial" panose="020B0604020202020204" pitchFamily="34" charset="0"/>
              </a:rPr>
              <a:t> who presented with a right testicular mass. Chest x-ray showed nodules in the right lung. Hematologic studies and bone marrow were normal. Specimen shows complete replacement of the testicular parenchyma by a fleshy, pink-tan tumor with involvement of the spermatic cord. The tumor cells were </a:t>
            </a:r>
            <a:r>
              <a:rPr lang="en-US" sz="1400" b="1">
                <a:solidFill>
                  <a:srgbClr val="111111"/>
                </a:solidFill>
                <a:effectLst/>
                <a:latin typeface="Arial" panose="020B0604020202020204" pitchFamily="34" charset="0"/>
              </a:rPr>
              <a:t>positive for CD45 and CD20; negative for CD3, C-kit, PLAP and cytokeratin</a:t>
            </a:r>
            <a:r>
              <a:rPr lang="en-US" sz="1400">
                <a:solidFill>
                  <a:srgbClr val="111111"/>
                </a:solidFill>
                <a:effectLst/>
                <a:latin typeface="Arial" panose="020B0604020202020204" pitchFamily="34" charset="0"/>
              </a:rPr>
              <a:t>.</a:t>
            </a:r>
            <a:r>
              <a:rPr lang="sr-Latn-RS" sz="1400"/>
              <a:t/>
            </a:r>
            <a:br>
              <a:rPr lang="sr-Latn-RS" sz="1400"/>
            </a:br>
            <a:r>
              <a:rPr lang="x-none" b="1">
                <a:solidFill>
                  <a:schemeClr val="tx2">
                    <a:lumMod val="50000"/>
                  </a:schemeClr>
                </a:solidFill>
                <a:latin typeface="Constantia" pitchFamily="18" charset="0"/>
              </a:rPr>
              <a:t> </a:t>
            </a:r>
            <a:endParaRPr lang="en-US" b="1" dirty="0">
              <a:solidFill>
                <a:schemeClr val="tx2">
                  <a:lumMod val="50000"/>
                </a:schemeClr>
              </a:solidFill>
              <a:latin typeface="Constantia" pitchFamily="18" charset="0"/>
            </a:endParaRPr>
          </a:p>
        </p:txBody>
      </p:sp>
      <p:pic>
        <p:nvPicPr>
          <p:cNvPr id="256003" name="Picture 4">
            <a:extLst>
              <a:ext uri="{FF2B5EF4-FFF2-40B4-BE49-F238E27FC236}">
                <a16:creationId xmlns:a16="http://schemas.microsoft.com/office/drawing/2014/main" xmlns="" id="{77983FA3-661C-DD88-2577-6B48A78EAF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13" y="149225"/>
            <a:ext cx="61912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BA63DA-B974-7C97-EADC-A85E89A15576}"/>
              </a:ext>
            </a:extLst>
          </p:cNvPr>
          <p:cNvSpPr>
            <a:spLocks noGrp="1"/>
          </p:cNvSpPr>
          <p:nvPr>
            <p:ph type="title"/>
          </p:nvPr>
        </p:nvSpPr>
        <p:spPr/>
        <p:txBody>
          <a:bodyPr/>
          <a:lstStyle/>
          <a:p>
            <a:pPr>
              <a:defRPr/>
            </a:pPr>
            <a:r>
              <a:rPr lang="en-US" sz="3200"/>
              <a:t>Lymphoma testis</a:t>
            </a:r>
            <a:endParaRPr lang="sr-Latn-RS" sz="3200"/>
          </a:p>
        </p:txBody>
      </p:sp>
      <p:pic>
        <p:nvPicPr>
          <p:cNvPr id="257027" name="Content Placeholder 3">
            <a:extLst>
              <a:ext uri="{FF2B5EF4-FFF2-40B4-BE49-F238E27FC236}">
                <a16:creationId xmlns:a16="http://schemas.microsoft.com/office/drawing/2014/main" xmlns="" id="{63F9C6D0-C6CF-8577-A14E-4DA2D81AD8C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35275" y="1417638"/>
            <a:ext cx="6611938" cy="4964112"/>
          </a:xfr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15241A-57C2-42EE-60C1-172F8F14D663}"/>
              </a:ext>
            </a:extLst>
          </p:cNvPr>
          <p:cNvSpPr>
            <a:spLocks noGrp="1"/>
          </p:cNvSpPr>
          <p:nvPr>
            <p:ph type="title"/>
          </p:nvPr>
        </p:nvSpPr>
        <p:spPr/>
        <p:txBody>
          <a:bodyPr/>
          <a:lstStyle/>
          <a:p>
            <a:pPr>
              <a:defRPr/>
            </a:pPr>
            <a:r>
              <a:rPr lang="en-US" sz="2400"/>
              <a:t>Lymphoma testis</a:t>
            </a:r>
            <a:endParaRPr lang="sr-Latn-RS" sz="2400"/>
          </a:p>
        </p:txBody>
      </p:sp>
      <p:pic>
        <p:nvPicPr>
          <p:cNvPr id="258051" name="Content Placeholder 3">
            <a:extLst>
              <a:ext uri="{FF2B5EF4-FFF2-40B4-BE49-F238E27FC236}">
                <a16:creationId xmlns:a16="http://schemas.microsoft.com/office/drawing/2014/main" xmlns="" id="{BCB6E257-7E99-89D7-8861-4BEF15D1C4A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36839" y="1268414"/>
            <a:ext cx="6810375" cy="5113337"/>
          </a:xfr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a:extLst>
              <a:ext uri="{FF2B5EF4-FFF2-40B4-BE49-F238E27FC236}">
                <a16:creationId xmlns:a16="http://schemas.microsoft.com/office/drawing/2014/main" xmlns="" id="{D2116C78-3BC4-B8E4-5F81-5116AFA80E98}"/>
              </a:ext>
            </a:extLst>
          </p:cNvPr>
          <p:cNvSpPr>
            <a:spLocks noGrp="1" noChangeArrowheads="1"/>
          </p:cNvSpPr>
          <p:nvPr>
            <p:ph type="title"/>
          </p:nvPr>
        </p:nvSpPr>
        <p:spPr/>
        <p:txBody>
          <a:bodyPr/>
          <a:lstStyle/>
          <a:p>
            <a:pPr eaLnBrk="1" hangingPunct="1">
              <a:defRPr/>
            </a:pPr>
            <a:r>
              <a:rPr lang="en-US" sz="3800" b="1">
                <a:solidFill>
                  <a:srgbClr val="C80000"/>
                </a:solidFill>
                <a:latin typeface="Constantia" pitchFamily="18" charset="0"/>
              </a:rPr>
              <a:t>5. Metastatic tumors</a:t>
            </a:r>
            <a:br>
              <a:rPr lang="en-US" sz="3800" b="1">
                <a:solidFill>
                  <a:srgbClr val="C80000"/>
                </a:solidFill>
                <a:latin typeface="Constantia" pitchFamily="18" charset="0"/>
              </a:rPr>
            </a:br>
            <a:endParaRPr lang="en-US" sz="3800" b="1">
              <a:solidFill>
                <a:srgbClr val="C80000"/>
              </a:solidFill>
              <a:latin typeface="Constantia" pitchFamily="18" charset="0"/>
            </a:endParaRPr>
          </a:p>
        </p:txBody>
      </p:sp>
      <p:sp>
        <p:nvSpPr>
          <p:cNvPr id="124931" name="Rectangle 3">
            <a:extLst>
              <a:ext uri="{FF2B5EF4-FFF2-40B4-BE49-F238E27FC236}">
                <a16:creationId xmlns:a16="http://schemas.microsoft.com/office/drawing/2014/main" xmlns="" id="{37F6A5ED-4A15-FD29-C7FA-01193CDBE17F}"/>
              </a:ext>
            </a:extLst>
          </p:cNvPr>
          <p:cNvSpPr>
            <a:spLocks noGrp="1" noChangeArrowheads="1"/>
          </p:cNvSpPr>
          <p:nvPr>
            <p:ph type="body" idx="1"/>
          </p:nvPr>
        </p:nvSpPr>
        <p:spPr/>
        <p:txBody>
          <a:bodyPr/>
          <a:lstStyle/>
          <a:p>
            <a:pPr eaLnBrk="1" hangingPunct="1">
              <a:defRPr/>
            </a:pPr>
            <a:endParaRPr lang="en-US" sz="2800">
              <a:latin typeface="Constantia" pitchFamily="18" charset="0"/>
            </a:endParaRPr>
          </a:p>
          <a:p>
            <a:pPr eaLnBrk="1" hangingPunct="1">
              <a:defRPr/>
            </a:pPr>
            <a:r>
              <a:rPr lang="en-US" sz="2800">
                <a:latin typeface="Arial" panose="020B0604020202020204" pitchFamily="34" charset="0"/>
              </a:rPr>
              <a:t>The most common metastases to the testis are cancers of the: bronchus, prostate, stomach, kidney, colon, pancreas, bladder and rectum.</a:t>
            </a:r>
          </a:p>
          <a:p>
            <a:pPr eaLnBrk="1" hangingPunct="1">
              <a:defRPr/>
            </a:pPr>
            <a:endParaRPr lang="en-US" sz="2800">
              <a:latin typeface="Arial" panose="020B0604020202020204" pitchFamily="34" charset="0"/>
            </a:endParaRPr>
          </a:p>
          <a:p>
            <a:pPr eaLnBrk="1" hangingPunct="1">
              <a:defRPr/>
            </a:pPr>
            <a:r>
              <a:rPr lang="en-US" sz="2800">
                <a:latin typeface="Arial" panose="020B0604020202020204" pitchFamily="34" charset="0"/>
              </a:rPr>
              <a:t>Among other malignant tumors that metastasize to the testicle, the most important are: bladder sarcoma, malignant melanoma and others</a:t>
            </a:r>
            <a:r>
              <a:rPr lang="en-US" sz="2800">
                <a:latin typeface="Constantia" pitchFamily="18" charset="0"/>
              </a:rPr>
              <a:t>.</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a:extLst>
              <a:ext uri="{FF2B5EF4-FFF2-40B4-BE49-F238E27FC236}">
                <a16:creationId xmlns:a16="http://schemas.microsoft.com/office/drawing/2014/main" xmlns="" id="{1CE9A18F-F911-83DC-6B3F-FA90CD4A6529}"/>
              </a:ext>
            </a:extLst>
          </p:cNvPr>
          <p:cNvSpPr>
            <a:spLocks noGrp="1" noChangeArrowheads="1"/>
          </p:cNvSpPr>
          <p:nvPr>
            <p:ph type="title"/>
          </p:nvPr>
        </p:nvSpPr>
        <p:spPr>
          <a:xfrm>
            <a:off x="1960563" y="115889"/>
            <a:ext cx="8229600" cy="847725"/>
          </a:xfrm>
        </p:spPr>
        <p:txBody>
          <a:bodyPr/>
          <a:lstStyle/>
          <a:p>
            <a:pPr eaLnBrk="1" hangingPunct="1">
              <a:defRPr/>
            </a:pPr>
            <a:r>
              <a:rPr lang="en-US" sz="4000" b="1">
                <a:solidFill>
                  <a:schemeClr val="tx1"/>
                </a:solidFill>
                <a:latin typeface="Constantia" pitchFamily="18" charset="0"/>
              </a:rPr>
              <a:t>Various other lesions</a:t>
            </a:r>
          </a:p>
        </p:txBody>
      </p:sp>
      <p:sp>
        <p:nvSpPr>
          <p:cNvPr id="260099" name="Rectangle 3">
            <a:extLst>
              <a:ext uri="{FF2B5EF4-FFF2-40B4-BE49-F238E27FC236}">
                <a16:creationId xmlns:a16="http://schemas.microsoft.com/office/drawing/2014/main" xmlns="" id="{3FB2D497-FFBA-E9F7-F965-9BEA1C0B9304}"/>
              </a:ext>
            </a:extLst>
          </p:cNvPr>
          <p:cNvSpPr>
            <a:spLocks noGrp="1" noChangeArrowheads="1"/>
          </p:cNvSpPr>
          <p:nvPr>
            <p:ph type="body" idx="1"/>
          </p:nvPr>
        </p:nvSpPr>
        <p:spPr>
          <a:xfrm>
            <a:off x="1981200" y="963614"/>
            <a:ext cx="8229600" cy="5634037"/>
          </a:xfrm>
        </p:spPr>
        <p:txBody>
          <a:bodyPr/>
          <a:lstStyle/>
          <a:p>
            <a:pPr eaLnBrk="1" hangingPunct="1">
              <a:lnSpc>
                <a:spcPct val="80000"/>
              </a:lnSpc>
            </a:pPr>
            <a:r>
              <a:rPr lang="en-US" altLang="sr-Latn-RS" sz="2000" b="1">
                <a:solidFill>
                  <a:srgbClr val="FF0000"/>
                </a:solidFill>
                <a:effectLst/>
                <a:latin typeface="Arial" panose="020B0604020202020204" pitchFamily="34" charset="0"/>
              </a:rPr>
              <a:t>Hydrocele (hydrocele</a:t>
            </a:r>
            <a:r>
              <a:rPr lang="en-US" altLang="sr-Latn-RS" sz="2000">
                <a:effectLst/>
                <a:latin typeface="Arial" panose="020B0604020202020204" pitchFamily="34" charset="0"/>
              </a:rPr>
              <a:t>) is a pathological accumulation of serous fluid in the cavity of the tunica vaginalis of the testis, ie in the peritesticular sac, which can significantly enlarge. The liquid that accumulates is clear, yellowish in color and odorless and its quantity ranges from 10-300 ml. Hydrocele occurs more often on the right side, and only in about 10-15% it is bilateral.</a:t>
            </a:r>
          </a:p>
          <a:p>
            <a:pPr eaLnBrk="1" hangingPunct="1">
              <a:lnSpc>
                <a:spcPct val="80000"/>
              </a:lnSpc>
            </a:pPr>
            <a:r>
              <a:rPr lang="en-US" altLang="sr-Latn-RS" sz="2000">
                <a:effectLst/>
                <a:latin typeface="Arial" panose="020B0604020202020204" pitchFamily="34" charset="0"/>
              </a:rPr>
              <a:t>Hydrocele can be </a:t>
            </a:r>
            <a:r>
              <a:rPr lang="en-US" altLang="sr-Latn-RS" sz="2000">
                <a:solidFill>
                  <a:srgbClr val="FF0000"/>
                </a:solidFill>
                <a:effectLst/>
                <a:latin typeface="Arial" panose="020B0604020202020204" pitchFamily="34" charset="0"/>
              </a:rPr>
              <a:t>congenital or secondary </a:t>
            </a:r>
            <a:r>
              <a:rPr lang="en-US" altLang="sr-Latn-RS" sz="2000">
                <a:effectLst/>
                <a:latin typeface="Arial" panose="020B0604020202020204" pitchFamily="34" charset="0"/>
              </a:rPr>
              <a:t>(it is the result of inflammation of the testicles and/or epididymis or a tumor of the testicles and/or epididymis). Depending on the course, it can be acute or chronic, and a secondary infection can also occur in it.</a:t>
            </a:r>
          </a:p>
          <a:p>
            <a:pPr eaLnBrk="1" hangingPunct="1">
              <a:lnSpc>
                <a:spcPct val="80000"/>
              </a:lnSpc>
            </a:pPr>
            <a:endParaRPr lang="en-US" altLang="sr-Latn-RS" sz="2000">
              <a:effectLst/>
              <a:latin typeface="Arial" panose="020B0604020202020204" pitchFamily="34" charset="0"/>
            </a:endParaRPr>
          </a:p>
          <a:p>
            <a:pPr eaLnBrk="1" hangingPunct="1">
              <a:lnSpc>
                <a:spcPct val="80000"/>
              </a:lnSpc>
            </a:pPr>
            <a:r>
              <a:rPr lang="en-US" altLang="sr-Latn-RS" sz="2000" b="1">
                <a:solidFill>
                  <a:srgbClr val="FF0000"/>
                </a:solidFill>
                <a:effectLst/>
                <a:latin typeface="Arial" panose="020B0604020202020204" pitchFamily="34" charset="0"/>
              </a:rPr>
              <a:t>Hematocele (haematocele) </a:t>
            </a:r>
            <a:r>
              <a:rPr lang="en-US" altLang="sr-Latn-RS" sz="2000">
                <a:effectLst/>
                <a:latin typeface="Arial" panose="020B0604020202020204" pitchFamily="34" charset="0"/>
              </a:rPr>
              <a:t>is the presence of blood in the cavity of the tunica vaginalis testis, ie in the peritestis sac. The cause of this lesion is usually local trauma and testicular torsion.</a:t>
            </a:r>
          </a:p>
          <a:p>
            <a:pPr eaLnBrk="1" hangingPunct="1">
              <a:lnSpc>
                <a:spcPct val="80000"/>
              </a:lnSpc>
            </a:pPr>
            <a:endParaRPr lang="en-US" altLang="sr-Latn-RS" sz="2000" b="1">
              <a:solidFill>
                <a:srgbClr val="FF0000"/>
              </a:solidFill>
              <a:effectLst/>
              <a:latin typeface="Arial" panose="020B0604020202020204" pitchFamily="34" charset="0"/>
            </a:endParaRPr>
          </a:p>
          <a:p>
            <a:pPr eaLnBrk="1" hangingPunct="1">
              <a:lnSpc>
                <a:spcPct val="80000"/>
              </a:lnSpc>
            </a:pPr>
            <a:r>
              <a:rPr lang="en-US" altLang="sr-Latn-RS" sz="2000" b="1">
                <a:solidFill>
                  <a:srgbClr val="FF0000"/>
                </a:solidFill>
                <a:effectLst/>
                <a:latin typeface="Arial" panose="020B0604020202020204" pitchFamily="34" charset="0"/>
              </a:rPr>
              <a:t>A</a:t>
            </a:r>
            <a:r>
              <a:rPr lang="en-US" altLang="sr-Latn-RS" sz="2000">
                <a:solidFill>
                  <a:srgbClr val="FF0000"/>
                </a:solidFill>
                <a:effectLst/>
                <a:latin typeface="Arial" panose="020B0604020202020204" pitchFamily="34" charset="0"/>
              </a:rPr>
              <a:t> chylocele </a:t>
            </a:r>
            <a:r>
              <a:rPr lang="en-US" altLang="sr-Latn-RS" sz="2000">
                <a:effectLst/>
                <a:latin typeface="Arial" panose="020B0604020202020204" pitchFamily="34" charset="0"/>
              </a:rPr>
              <a:t>is an accumulation of lymph in the cavity of the tunica vaginalis of the testis, ie in the peritestis sac.</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BAC3AD-C00D-D875-9339-EA789C944F9F}"/>
              </a:ext>
            </a:extLst>
          </p:cNvPr>
          <p:cNvSpPr>
            <a:spLocks noGrp="1"/>
          </p:cNvSpPr>
          <p:nvPr>
            <p:ph type="title"/>
          </p:nvPr>
        </p:nvSpPr>
        <p:spPr>
          <a:xfrm>
            <a:off x="1981200" y="5500689"/>
            <a:ext cx="8229600" cy="1000125"/>
          </a:xfrm>
        </p:spPr>
        <p:txBody>
          <a:bodyPr/>
          <a:lstStyle/>
          <a:p>
            <a:pPr>
              <a:defRPr/>
            </a:pPr>
            <a:r>
              <a:rPr lang="sr-Latn-RS" sz="4400" b="1">
                <a:solidFill>
                  <a:srgbClr val="000099"/>
                </a:solidFill>
              </a:rPr>
              <a:t>H</a:t>
            </a:r>
            <a:r>
              <a:rPr lang="en-US" sz="4400" b="1">
                <a:solidFill>
                  <a:srgbClr val="000099"/>
                </a:solidFill>
              </a:rPr>
              <a:t>ydrocele </a:t>
            </a:r>
            <a:endParaRPr lang="en-US" dirty="0">
              <a:solidFill>
                <a:srgbClr val="000099"/>
              </a:solidFill>
            </a:endParaRPr>
          </a:p>
        </p:txBody>
      </p:sp>
      <p:pic>
        <p:nvPicPr>
          <p:cNvPr id="6" name="Content Placeholder 5" descr="MALE081.jpg">
            <a:extLst>
              <a:ext uri="{FF2B5EF4-FFF2-40B4-BE49-F238E27FC236}">
                <a16:creationId xmlns:a16="http://schemas.microsoft.com/office/drawing/2014/main" xmlns="" id="{BCB634E7-C9DA-39AA-E66F-424698FE5D8E}"/>
              </a:ext>
            </a:extLst>
          </p:cNvPr>
          <p:cNvPicPr>
            <a:picLocks noGrp="1" noChangeAspect="1"/>
          </p:cNvPicPr>
          <p:nvPr>
            <p:ph idx="1"/>
          </p:nvPr>
        </p:nvPicPr>
        <p:blipFill>
          <a:blip r:embed="rId2"/>
          <a:stretch>
            <a:fillRect/>
          </a:stretch>
        </p:blipFill>
        <p:spPr>
          <a:xfrm>
            <a:off x="2432050" y="714376"/>
            <a:ext cx="7327900" cy="46085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6" name="Content Placeholder 4">
            <a:extLst>
              <a:ext uri="{FF2B5EF4-FFF2-40B4-BE49-F238E27FC236}">
                <a16:creationId xmlns:a16="http://schemas.microsoft.com/office/drawing/2014/main" xmlns="" id="{328E8A16-1B73-0477-DC31-F7D9F24258F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8514" y="1989139"/>
            <a:ext cx="8054975" cy="4530725"/>
          </a:xfrm>
        </p:spPr>
      </p:pic>
      <p:sp>
        <p:nvSpPr>
          <p:cNvPr id="262147" name="TextBox 9">
            <a:extLst>
              <a:ext uri="{FF2B5EF4-FFF2-40B4-BE49-F238E27FC236}">
                <a16:creationId xmlns:a16="http://schemas.microsoft.com/office/drawing/2014/main" xmlns="" id="{33C2FE01-82B4-C161-BF08-3716AA5E1DC1}"/>
              </a:ext>
            </a:extLst>
          </p:cNvPr>
          <p:cNvSpPr txBox="1">
            <a:spLocks noChangeArrowheads="1"/>
          </p:cNvSpPr>
          <p:nvPr/>
        </p:nvSpPr>
        <p:spPr bwMode="auto">
          <a:xfrm>
            <a:off x="3806825" y="1120775"/>
            <a:ext cx="4578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eaLnBrk="0" fontAlgn="base" hangingPunct="0">
              <a:spcBef>
                <a:spcPct val="0"/>
              </a:spcBef>
              <a:spcAft>
                <a:spcPct val="0"/>
              </a:spcAft>
              <a:buClrTx/>
              <a:buSzTx/>
              <a:buNone/>
            </a:pPr>
            <a:r>
              <a:rPr lang="sr-Latn-RS" altLang="sr-Latn-RS" sz="1800" b="1">
                <a:solidFill>
                  <a:srgbClr val="000099"/>
                </a:solidFill>
              </a:rPr>
              <a:t>Haemath</a:t>
            </a:r>
            <a:r>
              <a:rPr lang="en-US" altLang="sr-Latn-RS" sz="1800" b="1">
                <a:solidFill>
                  <a:srgbClr val="000099"/>
                </a:solidFill>
              </a:rPr>
              <a:t>ocele </a:t>
            </a:r>
            <a:endParaRPr lang="en-US" altLang="sr-Latn-RS" sz="1800">
              <a:solidFill>
                <a:srgbClr val="000099"/>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70" name="Picture 2" descr="http://www.webpathology.com/slides/slides/Testes_Adnexa_BenignMesothelioma1.jpg">
            <a:extLst>
              <a:ext uri="{FF2B5EF4-FFF2-40B4-BE49-F238E27FC236}">
                <a16:creationId xmlns:a16="http://schemas.microsoft.com/office/drawing/2014/main" xmlns="" id="{D9D7079C-1D6C-78C1-1791-228F9EBD84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4761"/>
          <a:stretch>
            <a:fillRect/>
          </a:stretch>
        </p:blipFill>
        <p:spPr bwMode="auto">
          <a:xfrm>
            <a:off x="3595689" y="658813"/>
            <a:ext cx="5591175" cy="422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1" name="Rectangle 2">
            <a:extLst>
              <a:ext uri="{FF2B5EF4-FFF2-40B4-BE49-F238E27FC236}">
                <a16:creationId xmlns:a16="http://schemas.microsoft.com/office/drawing/2014/main" xmlns="" id="{2505B55C-9C89-11D0-2419-CD635A2E8EB4}"/>
              </a:ext>
            </a:extLst>
          </p:cNvPr>
          <p:cNvSpPr>
            <a:spLocks noChangeArrowheads="1"/>
          </p:cNvSpPr>
          <p:nvPr/>
        </p:nvSpPr>
        <p:spPr bwMode="auto">
          <a:xfrm>
            <a:off x="3881438" y="5000626"/>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Benign Papillary Mesothelioma of Tunica Vaginalis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98735F-FCA8-334F-5723-5BE5E331A2F6}"/>
              </a:ext>
            </a:extLst>
          </p:cNvPr>
          <p:cNvSpPr>
            <a:spLocks noGrp="1"/>
          </p:cNvSpPr>
          <p:nvPr>
            <p:ph type="title"/>
          </p:nvPr>
        </p:nvSpPr>
        <p:spPr/>
        <p:txBody>
          <a:bodyPr/>
          <a:lstStyle/>
          <a:p>
            <a:pPr>
              <a:defRPr/>
            </a:pPr>
            <a:r>
              <a:rPr lang="sr-Latn-RS"/>
              <a:t>Orchitis syphilitica </a:t>
            </a:r>
          </a:p>
        </p:txBody>
      </p:sp>
      <p:sp>
        <p:nvSpPr>
          <p:cNvPr id="124931" name="Content Placeholder 2">
            <a:extLst>
              <a:ext uri="{FF2B5EF4-FFF2-40B4-BE49-F238E27FC236}">
                <a16:creationId xmlns:a16="http://schemas.microsoft.com/office/drawing/2014/main" xmlns="" id="{964C230D-F0A0-B7CA-7C65-D698ACDA455A}"/>
              </a:ext>
            </a:extLst>
          </p:cNvPr>
          <p:cNvSpPr>
            <a:spLocks noGrp="1" noChangeArrowheads="1"/>
          </p:cNvSpPr>
          <p:nvPr>
            <p:ph idx="1"/>
          </p:nvPr>
        </p:nvSpPr>
        <p:spPr/>
        <p:txBody>
          <a:bodyPr/>
          <a:lstStyle/>
          <a:p>
            <a:r>
              <a:rPr lang="en-US" altLang="sr-Latn-RS" sz="2800">
                <a:effectLst/>
                <a:latin typeface="Arial" panose="020B0604020202020204" pitchFamily="34" charset="0"/>
              </a:rPr>
              <a:t>testicular syphilis can be congenital or acquired and usually occurs before syphilitic epididymitis.</a:t>
            </a:r>
          </a:p>
          <a:p>
            <a:r>
              <a:rPr lang="en-US" altLang="sr-Latn-RS" sz="2800">
                <a:solidFill>
                  <a:srgbClr val="FF0000"/>
                </a:solidFill>
                <a:effectLst/>
                <a:latin typeface="Arial" panose="020B0604020202020204" pitchFamily="34" charset="0"/>
              </a:rPr>
              <a:t>Macroscopically</a:t>
            </a:r>
            <a:r>
              <a:rPr lang="en-US" altLang="sr-Latn-RS" sz="2800">
                <a:effectLst/>
                <a:latin typeface="Arial" panose="020B0604020202020204" pitchFamily="34" charset="0"/>
              </a:rPr>
              <a:t> and clinically, the testis is enlarged, rubbery in consistency, painless.</a:t>
            </a:r>
          </a:p>
          <a:p>
            <a:r>
              <a:rPr lang="en-US" altLang="sr-Latn-RS" sz="2800">
                <a:solidFill>
                  <a:srgbClr val="FF0000"/>
                </a:solidFill>
                <a:effectLst/>
                <a:latin typeface="Arial" panose="020B0604020202020204" pitchFamily="34" charset="0"/>
              </a:rPr>
              <a:t>Microscopically,</a:t>
            </a:r>
            <a:r>
              <a:rPr lang="en-US" altLang="sr-Latn-RS" sz="2800">
                <a:effectLst/>
                <a:latin typeface="Arial" panose="020B0604020202020204" pitchFamily="34" charset="0"/>
              </a:rPr>
              <a:t> diffuse interstitial inflammation of the testicles or gummatous formations characteristic of the tertiary stage of syphilis can be seen.</a:t>
            </a:r>
            <a:endParaRPr lang="sr-Latn-RS" altLang="sr-Latn-RS" sz="2800">
              <a:effectLst/>
              <a:latin typeface="Arial" panose="020B0604020202020204" pitchFamily="34" charset="0"/>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4" name="Picture 2" descr="http://www.webpathology.com/slides/slides/Testes_Adnexa_BenignMesothelioma3.jpg">
            <a:extLst>
              <a:ext uri="{FF2B5EF4-FFF2-40B4-BE49-F238E27FC236}">
                <a16:creationId xmlns:a16="http://schemas.microsoft.com/office/drawing/2014/main" xmlns="" id="{5360D115-3B25-9A8B-FB00-C617D41443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142875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Rectangle 2">
            <a:extLst>
              <a:ext uri="{FF2B5EF4-FFF2-40B4-BE49-F238E27FC236}">
                <a16:creationId xmlns:a16="http://schemas.microsoft.com/office/drawing/2014/main" xmlns="" id="{BCFC9CC2-A74A-402C-AEC1-6425D96F2CF2}"/>
              </a:ext>
            </a:extLst>
          </p:cNvPr>
          <p:cNvSpPr>
            <a:spLocks noChangeArrowheads="1"/>
          </p:cNvSpPr>
          <p:nvPr/>
        </p:nvSpPr>
        <p:spPr bwMode="auto">
          <a:xfrm>
            <a:off x="3524250" y="4929188"/>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Benign Papillary Mesothelioma of Tunica Vaginalis</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3">
            <a:extLst>
              <a:ext uri="{FF2B5EF4-FFF2-40B4-BE49-F238E27FC236}">
                <a16:creationId xmlns:a16="http://schemas.microsoft.com/office/drawing/2014/main" xmlns="" id="{27539BFC-356B-F572-13E6-E79C54D274FB}"/>
              </a:ext>
            </a:extLst>
          </p:cNvPr>
          <p:cNvSpPr>
            <a:spLocks noGrp="1" noChangeArrowheads="1"/>
          </p:cNvSpPr>
          <p:nvPr>
            <p:ph type="body" idx="1"/>
          </p:nvPr>
        </p:nvSpPr>
        <p:spPr>
          <a:xfrm>
            <a:off x="1992313" y="765175"/>
            <a:ext cx="8229600" cy="5868988"/>
          </a:xfrm>
        </p:spPr>
        <p:txBody>
          <a:bodyPr/>
          <a:lstStyle/>
          <a:p>
            <a:pPr algn="ctr" eaLnBrk="1" hangingPunct="1">
              <a:buFont typeface="Wingdings" panose="05000000000000000000" pitchFamily="2" charset="2"/>
              <a:buNone/>
              <a:defRPr/>
            </a:pPr>
            <a:r>
              <a:rPr lang="en-US" sz="5400" b="1">
                <a:solidFill>
                  <a:srgbClr val="FF0000"/>
                </a:solidFill>
                <a:latin typeface="Constantia" pitchFamily="18" charset="0"/>
              </a:rPr>
              <a:t>Pathology of the epididymis</a:t>
            </a:r>
            <a:endParaRPr lang="en-US" sz="4400" b="1">
              <a:latin typeface="Constantia" pitchFamily="18" charset="0"/>
            </a:endParaRPr>
          </a:p>
          <a:p>
            <a:pPr eaLnBrk="1" hangingPunct="1">
              <a:defRPr/>
            </a:pPr>
            <a:r>
              <a:rPr lang="en-US" sz="4400" b="1">
                <a:latin typeface="Constantia" pitchFamily="18" charset="0"/>
              </a:rPr>
              <a:t>Inflammation</a:t>
            </a:r>
          </a:p>
          <a:p>
            <a:pPr eaLnBrk="1" hangingPunct="1">
              <a:defRPr/>
            </a:pPr>
            <a:r>
              <a:rPr lang="en-US" sz="4400" b="1">
                <a:latin typeface="Constantia" pitchFamily="18" charset="0"/>
              </a:rPr>
              <a:t>Tumors of the epididymis</a:t>
            </a:r>
          </a:p>
          <a:p>
            <a:pPr eaLnBrk="1" hangingPunct="1">
              <a:defRPr/>
            </a:pPr>
            <a:r>
              <a:rPr lang="en-US" sz="4400" b="1">
                <a:latin typeface="Constantia" pitchFamily="18" charset="0"/>
              </a:rPr>
              <a:t>Various other lesions</a:t>
            </a:r>
            <a:endParaRPr lang="en-US" sz="5400" b="1">
              <a:solidFill>
                <a:srgbClr val="FF0000"/>
              </a:solidFill>
              <a:latin typeface="Constantia" pitchFamily="18" charset="0"/>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xmlns="" id="{C386DAF2-D906-47FC-F197-57FADAFB09F9}"/>
              </a:ext>
            </a:extLst>
          </p:cNvPr>
          <p:cNvSpPr>
            <a:spLocks noGrp="1" noChangeArrowheads="1"/>
          </p:cNvSpPr>
          <p:nvPr>
            <p:ph type="title"/>
          </p:nvPr>
        </p:nvSpPr>
        <p:spPr/>
        <p:txBody>
          <a:bodyPr/>
          <a:lstStyle/>
          <a:p>
            <a:pPr eaLnBrk="1" hangingPunct="1">
              <a:defRPr/>
            </a:pPr>
            <a:r>
              <a:rPr lang="en-US" sz="4000" b="1">
                <a:solidFill>
                  <a:schemeClr val="tx1"/>
                </a:solidFill>
                <a:latin typeface="Constantia" pitchFamily="18" charset="0"/>
              </a:rPr>
              <a:t>Inflammation of the epididymis</a:t>
            </a:r>
          </a:p>
        </p:txBody>
      </p:sp>
      <p:sp>
        <p:nvSpPr>
          <p:cNvPr id="129027" name="Rectangle 3">
            <a:extLst>
              <a:ext uri="{FF2B5EF4-FFF2-40B4-BE49-F238E27FC236}">
                <a16:creationId xmlns:a16="http://schemas.microsoft.com/office/drawing/2014/main" xmlns="" id="{C6279C2B-E58D-7B5F-5742-EA8D1D4290DD}"/>
              </a:ext>
            </a:extLst>
          </p:cNvPr>
          <p:cNvSpPr>
            <a:spLocks noGrp="1" noChangeArrowheads="1"/>
          </p:cNvSpPr>
          <p:nvPr>
            <p:ph type="body" idx="1"/>
          </p:nvPr>
        </p:nvSpPr>
        <p:spPr>
          <a:xfrm>
            <a:off x="1981200" y="1557339"/>
            <a:ext cx="8229600" cy="4530725"/>
          </a:xfrm>
        </p:spPr>
        <p:txBody>
          <a:bodyPr/>
          <a:lstStyle/>
          <a:p>
            <a:pPr eaLnBrk="1" hangingPunct="1">
              <a:defRPr/>
            </a:pPr>
            <a:endParaRPr lang="en-US" sz="2400">
              <a:latin typeface="Constantia" pitchFamily="18" charset="0"/>
            </a:endParaRPr>
          </a:p>
          <a:p>
            <a:pPr eaLnBrk="1" hangingPunct="1">
              <a:defRPr/>
            </a:pPr>
            <a:r>
              <a:rPr lang="en-US" sz="2800">
                <a:latin typeface="Constantia" pitchFamily="18" charset="0"/>
              </a:rPr>
              <a:t>Inflammation of the epididymis (epididymitis) is more common than inflammation of the testicles and is the most common inflammatory process in the scrotum.</a:t>
            </a:r>
          </a:p>
          <a:p>
            <a:pPr eaLnBrk="1" hangingPunct="1">
              <a:defRPr/>
            </a:pPr>
            <a:r>
              <a:rPr lang="en-US" sz="2800">
                <a:latin typeface="Constantia" pitchFamily="18" charset="0"/>
              </a:rPr>
              <a:t>May be:</a:t>
            </a:r>
          </a:p>
          <a:p>
            <a:pPr lvl="1" eaLnBrk="1" hangingPunct="1">
              <a:defRPr/>
            </a:pPr>
            <a:r>
              <a:rPr lang="en-US" sz="2400" b="1">
                <a:latin typeface="Constantia" pitchFamily="18" charset="0"/>
              </a:rPr>
              <a:t>acute and</a:t>
            </a:r>
          </a:p>
          <a:p>
            <a:pPr lvl="1" eaLnBrk="1" hangingPunct="1">
              <a:defRPr/>
            </a:pPr>
            <a:r>
              <a:rPr lang="en-US" sz="2400" b="1">
                <a:latin typeface="Constantia" pitchFamily="18" charset="0"/>
              </a:rPr>
              <a:t>chronic.</a:t>
            </a:r>
          </a:p>
          <a:p>
            <a:pPr marL="0" indent="0" eaLnBrk="1" hangingPunct="1">
              <a:buNone/>
              <a:defRPr/>
            </a:pPr>
            <a:endParaRPr lang="en-US" sz="2800" b="1">
              <a:solidFill>
                <a:schemeClr val="tx2"/>
              </a:solidFill>
              <a:latin typeface="Constantia" pitchFamily="18" charset="0"/>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3">
            <a:extLst>
              <a:ext uri="{FF2B5EF4-FFF2-40B4-BE49-F238E27FC236}">
                <a16:creationId xmlns:a16="http://schemas.microsoft.com/office/drawing/2014/main" xmlns="" id="{AAEE1E3B-E719-92B5-BD4D-C0FD8F738F56}"/>
              </a:ext>
            </a:extLst>
          </p:cNvPr>
          <p:cNvSpPr>
            <a:spLocks noGrp="1" noChangeArrowheads="1"/>
          </p:cNvSpPr>
          <p:nvPr>
            <p:ph type="body" idx="1"/>
          </p:nvPr>
        </p:nvSpPr>
        <p:spPr>
          <a:xfrm>
            <a:off x="1703389" y="333376"/>
            <a:ext cx="8785225" cy="6119813"/>
          </a:xfrm>
        </p:spPr>
        <p:txBody>
          <a:bodyPr/>
          <a:lstStyle/>
          <a:p>
            <a:pPr algn="ctr" eaLnBrk="1" hangingPunct="1">
              <a:lnSpc>
                <a:spcPct val="80000"/>
              </a:lnSpc>
              <a:buFont typeface="Wingdings" panose="05000000000000000000" pitchFamily="2" charset="2"/>
              <a:buNone/>
              <a:defRPr/>
            </a:pPr>
            <a:r>
              <a:rPr lang="en-US" altLang="sr-Latn-RS" sz="2400" b="1">
                <a:solidFill>
                  <a:srgbClr val="C80000"/>
                </a:solidFill>
                <a:latin typeface="Constantia" panose="02030602050306030303" pitchFamily="18" charset="0"/>
              </a:rPr>
              <a:t>	</a:t>
            </a:r>
            <a:r>
              <a:rPr lang="en-US" altLang="sr-Latn-RS" b="1">
                <a:solidFill>
                  <a:srgbClr val="C80000"/>
                </a:solidFill>
                <a:latin typeface="Constantia" panose="02030602050306030303" pitchFamily="18" charset="0"/>
              </a:rPr>
              <a:t>Epididymitis acuta</a:t>
            </a:r>
            <a:endParaRPr lang="en-US" altLang="sr-Latn-RS" sz="2800" b="1">
              <a:solidFill>
                <a:srgbClr val="C80000"/>
              </a:solidFill>
              <a:latin typeface="Constantia" panose="02030602050306030303" pitchFamily="18" charset="0"/>
            </a:endParaRPr>
          </a:p>
          <a:p>
            <a:pPr eaLnBrk="1" hangingPunct="1">
              <a:lnSpc>
                <a:spcPct val="80000"/>
              </a:lnSpc>
              <a:buFont typeface="Wingdings" panose="05000000000000000000" pitchFamily="2" charset="2"/>
              <a:buNone/>
              <a:defRPr/>
            </a:pPr>
            <a:endParaRPr lang="en-US" altLang="sr-Latn-RS" sz="2400">
              <a:solidFill>
                <a:srgbClr val="C80000"/>
              </a:solidFill>
              <a:latin typeface="Constantia" panose="02030602050306030303" pitchFamily="18" charset="0"/>
            </a:endParaRPr>
          </a:p>
          <a:p>
            <a:pPr eaLnBrk="1" hangingPunct="1">
              <a:lnSpc>
                <a:spcPct val="80000"/>
              </a:lnSpc>
              <a:defRPr/>
            </a:pPr>
            <a:r>
              <a:rPr lang="en-US" altLang="sr-Latn-RS" sz="2000" b="1">
                <a:solidFill>
                  <a:srgbClr val="FF0000"/>
                </a:solidFill>
                <a:effectLst/>
                <a:latin typeface="Arial" panose="020B0604020202020204" pitchFamily="34" charset="0"/>
              </a:rPr>
              <a:t>Causative agents</a:t>
            </a:r>
            <a:r>
              <a:rPr lang="en-US" altLang="sr-Latn-RS" sz="2000">
                <a:effectLst/>
                <a:latin typeface="Arial" panose="020B0604020202020204" pitchFamily="34" charset="0"/>
              </a:rPr>
              <a:t>: Escherichia coli, Pseudomonas and pyogenic bacteria, although in men under the age of 35 the most common causative agents are Neisseria gonorrheae and Chlamydia trachomatis, which are sexually transmitted. The infection is usually transmitted from the prostatic urethra, prostate or scrotum. Rarely, the infection occurs by hematogenous route.</a:t>
            </a:r>
          </a:p>
          <a:p>
            <a:pPr eaLnBrk="1" hangingPunct="1">
              <a:lnSpc>
                <a:spcPct val="80000"/>
              </a:lnSpc>
              <a:defRPr/>
            </a:pPr>
            <a:r>
              <a:rPr lang="en-US" altLang="sr-Latn-RS" sz="2000">
                <a:effectLst/>
                <a:latin typeface="Arial" panose="020B0604020202020204" pitchFamily="34" charset="0"/>
              </a:rPr>
              <a:t>Epididymitis is usually unilateral. The affected epididymis is enlarged, swollen, painful and warm, and the scrotum above it is swollen and red. A thin layer of fibrin can be found on the surface of the tunica vaginalis, and a secondary hydrocele can also be present.</a:t>
            </a:r>
          </a:p>
          <a:p>
            <a:pPr eaLnBrk="1" hangingPunct="1">
              <a:lnSpc>
                <a:spcPct val="80000"/>
              </a:lnSpc>
              <a:defRPr/>
            </a:pPr>
            <a:r>
              <a:rPr lang="en-US" altLang="sr-Latn-RS" sz="2000" b="1">
                <a:solidFill>
                  <a:schemeClr val="tx2">
                    <a:lumMod val="60000"/>
                    <a:lumOff val="40000"/>
                  </a:schemeClr>
                </a:solidFill>
                <a:effectLst/>
                <a:latin typeface="Arial" panose="020B0604020202020204" pitchFamily="34" charset="0"/>
              </a:rPr>
              <a:t>Macroscopically</a:t>
            </a:r>
            <a:r>
              <a:rPr lang="en-US" altLang="sr-Latn-RS" sz="2000">
                <a:effectLst/>
                <a:latin typeface="Arial" panose="020B0604020202020204" pitchFamily="34" charset="0"/>
              </a:rPr>
              <a:t>, on the section of the epididymis in the advanced stage of acute inflammation, a greenish-yellowish purulent exudate </a:t>
            </a:r>
            <a:r>
              <a:rPr lang="sr-Latn-RS" altLang="sr-Latn-RS" sz="2000">
                <a:effectLst/>
                <a:latin typeface="Arial" panose="020B0604020202020204" pitchFamily="34" charset="0"/>
              </a:rPr>
              <a:t>can be seen in</a:t>
            </a:r>
            <a:r>
              <a:rPr lang="en-US" altLang="sr-Latn-RS" sz="2000">
                <a:effectLst/>
                <a:latin typeface="Arial" panose="020B0604020202020204" pitchFamily="34" charset="0"/>
              </a:rPr>
              <a:t> dilated tubules.</a:t>
            </a:r>
          </a:p>
          <a:p>
            <a:pPr eaLnBrk="1" hangingPunct="1">
              <a:lnSpc>
                <a:spcPct val="80000"/>
              </a:lnSpc>
              <a:defRPr/>
            </a:pPr>
            <a:r>
              <a:rPr lang="en-US" altLang="sr-Latn-RS" sz="2000" b="1">
                <a:solidFill>
                  <a:schemeClr val="tx2">
                    <a:lumMod val="60000"/>
                    <a:lumOff val="40000"/>
                  </a:schemeClr>
                </a:solidFill>
                <a:effectLst/>
                <a:latin typeface="Arial" panose="020B0604020202020204" pitchFamily="34" charset="0"/>
              </a:rPr>
              <a:t>Microscopically</a:t>
            </a:r>
            <a:r>
              <a:rPr lang="en-US" altLang="sr-Latn-RS" sz="2000">
                <a:effectLst/>
                <a:latin typeface="Arial" panose="020B0604020202020204" pitchFamily="34" charset="0"/>
              </a:rPr>
              <a:t>, the first changes occur in the tail of the epididymis and from there spread to other parts of the epididymis. Signs of usual acute inflammation are visible: in the interstitium there is edema, hyperemia, mainly neutrophilic infiltration with rarer macrophages and lymphocytes. There is a mass of neutrophils with focal desquamation of the epithelium in the canaliculi lumen.</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3">
            <a:extLst>
              <a:ext uri="{FF2B5EF4-FFF2-40B4-BE49-F238E27FC236}">
                <a16:creationId xmlns:a16="http://schemas.microsoft.com/office/drawing/2014/main" xmlns="" id="{BF9E4F04-90AA-BDE5-953F-74A23D7AC81B}"/>
              </a:ext>
            </a:extLst>
          </p:cNvPr>
          <p:cNvSpPr>
            <a:spLocks noGrp="1" noChangeArrowheads="1"/>
          </p:cNvSpPr>
          <p:nvPr>
            <p:ph type="body" idx="1"/>
          </p:nvPr>
        </p:nvSpPr>
        <p:spPr>
          <a:xfrm>
            <a:off x="1703389" y="260350"/>
            <a:ext cx="8785225" cy="6337300"/>
          </a:xfrm>
        </p:spPr>
        <p:txBody>
          <a:bodyPr/>
          <a:lstStyle/>
          <a:p>
            <a:pPr eaLnBrk="1" hangingPunct="1">
              <a:lnSpc>
                <a:spcPct val="80000"/>
              </a:lnSpc>
              <a:defRPr/>
            </a:pPr>
            <a:endParaRPr lang="en-US" sz="2400" b="1">
              <a:solidFill>
                <a:srgbClr val="C80000"/>
              </a:solidFill>
              <a:latin typeface="Constantia" pitchFamily="18" charset="0"/>
            </a:endParaRPr>
          </a:p>
          <a:p>
            <a:pPr algn="ctr" eaLnBrk="1" hangingPunct="1">
              <a:lnSpc>
                <a:spcPct val="80000"/>
              </a:lnSpc>
              <a:buFont typeface="Wingdings" panose="05000000000000000000" pitchFamily="2" charset="2"/>
              <a:buNone/>
              <a:defRPr/>
            </a:pPr>
            <a:r>
              <a:rPr lang="en-US" sz="2800" b="1">
                <a:solidFill>
                  <a:srgbClr val="C80000"/>
                </a:solidFill>
                <a:latin typeface="Constantia" pitchFamily="18" charset="0"/>
              </a:rPr>
              <a:t>	</a:t>
            </a:r>
            <a:r>
              <a:rPr lang="en-US" b="1">
                <a:solidFill>
                  <a:srgbClr val="C80000"/>
                </a:solidFill>
                <a:latin typeface="Constantia" pitchFamily="18" charset="0"/>
              </a:rPr>
              <a:t>Epididymitis chronica</a:t>
            </a:r>
            <a:endParaRPr lang="en-US" sz="2800" b="1">
              <a:solidFill>
                <a:srgbClr val="C80000"/>
              </a:solidFill>
              <a:latin typeface="Constantia" pitchFamily="18" charset="0"/>
            </a:endParaRPr>
          </a:p>
          <a:p>
            <a:pPr eaLnBrk="1" hangingPunct="1">
              <a:lnSpc>
                <a:spcPct val="80000"/>
              </a:lnSpc>
              <a:defRPr/>
            </a:pPr>
            <a:endParaRPr lang="en-US" sz="2800" b="1">
              <a:solidFill>
                <a:srgbClr val="C80000"/>
              </a:solidFill>
              <a:latin typeface="Constantia" pitchFamily="18" charset="0"/>
            </a:endParaRPr>
          </a:p>
          <a:p>
            <a:pPr eaLnBrk="1" hangingPunct="1">
              <a:lnSpc>
                <a:spcPct val="80000"/>
              </a:lnSpc>
              <a:defRPr/>
            </a:pPr>
            <a:r>
              <a:rPr lang="en-US" sz="2400" b="1">
                <a:solidFill>
                  <a:schemeClr val="tx2">
                    <a:lumMod val="60000"/>
                    <a:lumOff val="40000"/>
                  </a:schemeClr>
                </a:solidFill>
                <a:effectLst/>
                <a:latin typeface="Arial" panose="020B0604020202020204" pitchFamily="34" charset="0"/>
              </a:rPr>
              <a:t>Chronic infection </a:t>
            </a:r>
            <a:r>
              <a:rPr lang="en-US" sz="2400">
                <a:effectLst/>
                <a:latin typeface="Arial" panose="020B0604020202020204" pitchFamily="34" charset="0"/>
              </a:rPr>
              <a:t>of the epididymis is most often the result of multiple acute attacks and then results in chronic obstruction of the ductus epididymis. Obstruction occurs as a consequence of the organization of abundant exudate that existed in the acute phase of the disease.</a:t>
            </a:r>
          </a:p>
          <a:p>
            <a:pPr eaLnBrk="1" hangingPunct="1">
              <a:lnSpc>
                <a:spcPct val="80000"/>
              </a:lnSpc>
              <a:defRPr/>
            </a:pPr>
            <a:endParaRPr lang="en-US" sz="2400">
              <a:effectLst/>
              <a:latin typeface="Arial" panose="020B0604020202020204" pitchFamily="34" charset="0"/>
            </a:endParaRPr>
          </a:p>
          <a:p>
            <a:pPr eaLnBrk="1" hangingPunct="1">
              <a:lnSpc>
                <a:spcPct val="80000"/>
              </a:lnSpc>
              <a:defRPr/>
            </a:pPr>
            <a:r>
              <a:rPr lang="en-US" sz="2400" b="1">
                <a:solidFill>
                  <a:schemeClr val="tx2">
                    <a:lumMod val="60000"/>
                    <a:lumOff val="40000"/>
                  </a:schemeClr>
                </a:solidFill>
                <a:effectLst/>
                <a:latin typeface="Arial" panose="020B0604020202020204" pitchFamily="34" charset="0"/>
              </a:rPr>
              <a:t>Macroscopically</a:t>
            </a:r>
            <a:r>
              <a:rPr lang="en-US" sz="2400">
                <a:effectLst/>
                <a:latin typeface="Arial" panose="020B0604020202020204" pitchFamily="34" charset="0"/>
              </a:rPr>
              <a:t>, the affected epididymis is smaller and has a firmer consistency, sometimes with clearly visible cystic formations, which are the result of cystic enlargement of the ducts located in front of the site of obstruction.</a:t>
            </a:r>
          </a:p>
          <a:p>
            <a:pPr eaLnBrk="1" hangingPunct="1">
              <a:lnSpc>
                <a:spcPct val="80000"/>
              </a:lnSpc>
              <a:defRPr/>
            </a:pPr>
            <a:endParaRPr lang="en-US" sz="2400">
              <a:effectLst/>
              <a:latin typeface="Arial" panose="020B0604020202020204" pitchFamily="34" charset="0"/>
            </a:endParaRPr>
          </a:p>
          <a:p>
            <a:pPr eaLnBrk="1" hangingPunct="1">
              <a:lnSpc>
                <a:spcPct val="80000"/>
              </a:lnSpc>
              <a:defRPr/>
            </a:pPr>
            <a:r>
              <a:rPr lang="en-US" sz="2400" b="1">
                <a:solidFill>
                  <a:schemeClr val="tx2">
                    <a:lumMod val="60000"/>
                    <a:lumOff val="40000"/>
                  </a:schemeClr>
                </a:solidFill>
                <a:effectLst/>
                <a:latin typeface="Arial" panose="020B0604020202020204" pitchFamily="34" charset="0"/>
              </a:rPr>
              <a:t>Microscopically</a:t>
            </a:r>
            <a:r>
              <a:rPr lang="en-US" sz="2400">
                <a:effectLst/>
                <a:latin typeface="Arial" panose="020B0604020202020204" pitchFamily="34" charset="0"/>
              </a:rPr>
              <a:t>, lymphocytic infiltration is found in the interstitium, sometimes with the formation of folliculoid formations and fibrosis of varying degrees. Regressive squamous metaplasia can also be seen.</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a:extLst>
              <a:ext uri="{FF2B5EF4-FFF2-40B4-BE49-F238E27FC236}">
                <a16:creationId xmlns:a16="http://schemas.microsoft.com/office/drawing/2014/main" xmlns="" id="{2986E8C4-E257-CA28-FAF9-BA8F84FAB085}"/>
              </a:ext>
            </a:extLst>
          </p:cNvPr>
          <p:cNvSpPr>
            <a:spLocks noGrp="1" noChangeArrowheads="1"/>
          </p:cNvSpPr>
          <p:nvPr>
            <p:ph type="body" idx="1"/>
          </p:nvPr>
        </p:nvSpPr>
        <p:spPr>
          <a:xfrm>
            <a:off x="1774825" y="260350"/>
            <a:ext cx="8642350" cy="6337300"/>
          </a:xfrm>
        </p:spPr>
        <p:txBody>
          <a:bodyPr/>
          <a:lstStyle/>
          <a:p>
            <a:pPr eaLnBrk="1" hangingPunct="1">
              <a:defRPr/>
            </a:pPr>
            <a:r>
              <a:rPr lang="sr-Latn-RS" altLang="sr-Latn-RS" sz="2000" b="1">
                <a:solidFill>
                  <a:srgbClr val="FF0000"/>
                </a:solidFill>
                <a:effectLst/>
                <a:latin typeface="Arial" panose="020B0604020202020204" pitchFamily="34" charset="0"/>
              </a:rPr>
              <a:t>Tub</a:t>
            </a:r>
            <a:r>
              <a:rPr lang="en-US" altLang="sr-Latn-RS" sz="2000" b="1">
                <a:solidFill>
                  <a:srgbClr val="FF0000"/>
                </a:solidFill>
                <a:effectLst/>
                <a:latin typeface="Arial" panose="020B0604020202020204" pitchFamily="34" charset="0"/>
              </a:rPr>
              <a:t>erculosis epididymitis</a:t>
            </a:r>
            <a:r>
              <a:rPr lang="en-US" altLang="sr-Latn-RS" sz="2000">
                <a:effectLst/>
                <a:latin typeface="Arial" panose="020B0604020202020204" pitchFamily="34" charset="0"/>
              </a:rPr>
              <a:t>. It usually occurs secondarily, by transferring an infection from the kidneys, bladder, prostate, etc. Rarely, it can also occur hematogenously. It is often associated with tuberculosis of the lungs or genitourinary system. It can occur at any age. Tuberculous epididymitis usually occurs unilaterally.</a:t>
            </a:r>
          </a:p>
          <a:p>
            <a:pPr eaLnBrk="1" hangingPunct="1">
              <a:defRPr/>
            </a:pPr>
            <a:endParaRPr lang="en-US" altLang="sr-Latn-RS" sz="2000">
              <a:effectLst/>
              <a:latin typeface="Arial" panose="020B0604020202020204" pitchFamily="34" charset="0"/>
            </a:endParaRPr>
          </a:p>
          <a:p>
            <a:pPr eaLnBrk="1" hangingPunct="1">
              <a:defRPr/>
            </a:pPr>
            <a:r>
              <a:rPr lang="en-US" altLang="sr-Latn-RS" sz="2000" b="1">
                <a:solidFill>
                  <a:schemeClr val="tx2">
                    <a:lumMod val="60000"/>
                    <a:lumOff val="40000"/>
                  </a:schemeClr>
                </a:solidFill>
                <a:effectLst/>
                <a:latin typeface="Arial" panose="020B0604020202020204" pitchFamily="34" charset="0"/>
              </a:rPr>
              <a:t>Macroscopically</a:t>
            </a:r>
            <a:r>
              <a:rPr lang="en-US" altLang="sr-Latn-RS" sz="2000">
                <a:effectLst/>
                <a:latin typeface="Arial" panose="020B0604020202020204" pitchFamily="34" charset="0"/>
              </a:rPr>
              <a:t>, the affected epididymis is enlarged, nodular, or diffusely firm, sometimes fused to the skin of the scrotum, often with a secondary hydrocele. On cross-section, individual or confluent nodules with fields of caseous necrosis or cavities filled with cheesy masses can be seen.</a:t>
            </a:r>
          </a:p>
          <a:p>
            <a:pPr eaLnBrk="1" hangingPunct="1">
              <a:defRPr/>
            </a:pPr>
            <a:endParaRPr lang="en-US" altLang="sr-Latn-RS" sz="2000">
              <a:effectLst/>
              <a:latin typeface="Arial" panose="020B0604020202020204" pitchFamily="34" charset="0"/>
            </a:endParaRPr>
          </a:p>
          <a:p>
            <a:pPr eaLnBrk="1" hangingPunct="1">
              <a:defRPr/>
            </a:pPr>
            <a:r>
              <a:rPr lang="en-US" altLang="sr-Latn-RS" sz="2000" b="1">
                <a:solidFill>
                  <a:schemeClr val="tx2">
                    <a:lumMod val="60000"/>
                    <a:lumOff val="40000"/>
                  </a:schemeClr>
                </a:solidFill>
                <a:effectLst/>
                <a:latin typeface="Arial" panose="020B0604020202020204" pitchFamily="34" charset="0"/>
              </a:rPr>
              <a:t>Microscopically, </a:t>
            </a:r>
            <a:r>
              <a:rPr lang="en-US" altLang="sr-Latn-RS" sz="2000">
                <a:effectLst/>
                <a:latin typeface="Arial" panose="020B0604020202020204" pitchFamily="34" charset="0"/>
              </a:rPr>
              <a:t>there are classic signs of TB inflammation.</a:t>
            </a:r>
          </a:p>
          <a:p>
            <a:pPr eaLnBrk="1" hangingPunct="1">
              <a:defRPr/>
            </a:pPr>
            <a:endParaRPr lang="en-US" altLang="sr-Latn-RS" sz="2000">
              <a:effectLst/>
              <a:latin typeface="Arial" panose="020B0604020202020204" pitchFamily="34" charset="0"/>
            </a:endParaRPr>
          </a:p>
          <a:p>
            <a:pPr eaLnBrk="1" hangingPunct="1">
              <a:defRPr/>
            </a:pPr>
            <a:r>
              <a:rPr lang="en-US" altLang="sr-Latn-RS" sz="2000" b="1">
                <a:solidFill>
                  <a:srgbClr val="FF0000"/>
                </a:solidFill>
                <a:effectLst/>
                <a:latin typeface="Arial" panose="020B0604020202020204" pitchFamily="34" charset="0"/>
              </a:rPr>
              <a:t>Epididymitis syphilitic</a:t>
            </a:r>
            <a:r>
              <a:rPr lang="en-US" altLang="sr-Latn-RS" sz="2000">
                <a:effectLst/>
                <a:latin typeface="Arial" panose="020B0604020202020204" pitchFamily="34" charset="0"/>
              </a:rPr>
              <a:t>. This inflammation is very rare and can be congenital or acquired. It is almost regularly associated with syphilitic orchitis, but occurs after it.</a:t>
            </a: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A71DC1-FBAE-BB3F-FC8A-A5096C59FDE4}"/>
              </a:ext>
            </a:extLst>
          </p:cNvPr>
          <p:cNvSpPr>
            <a:spLocks noGrp="1"/>
          </p:cNvSpPr>
          <p:nvPr>
            <p:ph type="title"/>
          </p:nvPr>
        </p:nvSpPr>
        <p:spPr>
          <a:xfrm>
            <a:off x="1981200" y="5643563"/>
            <a:ext cx="8229600" cy="857250"/>
          </a:xfrm>
        </p:spPr>
        <p:txBody>
          <a:bodyPr/>
          <a:lstStyle/>
          <a:p>
            <a:pPr>
              <a:defRPr/>
            </a:pPr>
            <a:r>
              <a:rPr lang="x-none" b="1">
                <a:solidFill>
                  <a:schemeClr val="tx2">
                    <a:lumMod val="50000"/>
                  </a:schemeClr>
                </a:solidFill>
                <a:latin typeface="Constantia" pitchFamily="18" charset="0"/>
              </a:rPr>
              <a:t>Epididymitis tuberculosa</a:t>
            </a:r>
            <a:endParaRPr lang="en-US" b="1">
              <a:solidFill>
                <a:schemeClr val="tx2">
                  <a:lumMod val="50000"/>
                </a:schemeClr>
              </a:solidFill>
              <a:latin typeface="Constantia" pitchFamily="18" charset="0"/>
            </a:endParaRPr>
          </a:p>
        </p:txBody>
      </p:sp>
      <p:pic>
        <p:nvPicPr>
          <p:cNvPr id="4" name="Content Placeholder 3" descr="img008.jpg">
            <a:extLst>
              <a:ext uri="{FF2B5EF4-FFF2-40B4-BE49-F238E27FC236}">
                <a16:creationId xmlns:a16="http://schemas.microsoft.com/office/drawing/2014/main" xmlns="" id="{4BA9E843-7C86-A690-E30A-38C25840DC5A}"/>
              </a:ext>
            </a:extLst>
          </p:cNvPr>
          <p:cNvPicPr>
            <a:picLocks noGrp="1" noChangeAspect="1"/>
          </p:cNvPicPr>
          <p:nvPr>
            <p:ph idx="1"/>
          </p:nvPr>
        </p:nvPicPr>
        <p:blipFill>
          <a:blip r:embed="rId2">
            <a:lum bright="10000"/>
          </a:blip>
          <a:srcRect l="2965" t="3596" r="5123" b="10097"/>
          <a:stretch>
            <a:fillRect/>
          </a:stretch>
        </p:blipFill>
        <p:spPr>
          <a:xfrm>
            <a:off x="2911475" y="500063"/>
            <a:ext cx="6369050" cy="493236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3">
            <a:extLst>
              <a:ext uri="{FF2B5EF4-FFF2-40B4-BE49-F238E27FC236}">
                <a16:creationId xmlns:a16="http://schemas.microsoft.com/office/drawing/2014/main" xmlns="" id="{23615E7A-4328-FA1A-D1FF-74A17BC6355F}"/>
              </a:ext>
            </a:extLst>
          </p:cNvPr>
          <p:cNvSpPr>
            <a:spLocks noGrp="1" noChangeArrowheads="1"/>
          </p:cNvSpPr>
          <p:nvPr>
            <p:ph type="body" idx="1"/>
          </p:nvPr>
        </p:nvSpPr>
        <p:spPr>
          <a:xfrm>
            <a:off x="1981200" y="333376"/>
            <a:ext cx="8229600" cy="6335713"/>
          </a:xfrm>
        </p:spPr>
        <p:txBody>
          <a:bodyPr/>
          <a:lstStyle/>
          <a:p>
            <a:pPr algn="ctr" eaLnBrk="1" hangingPunct="1">
              <a:buFont typeface="Wingdings" panose="05000000000000000000" pitchFamily="2" charset="2"/>
              <a:buNone/>
              <a:defRPr/>
            </a:pPr>
            <a:r>
              <a:rPr lang="en-US" altLang="sr-Latn-RS" sz="4400" b="1">
                <a:solidFill>
                  <a:schemeClr val="tx2">
                    <a:lumMod val="75000"/>
                  </a:schemeClr>
                </a:solidFill>
                <a:latin typeface="Constantia" panose="02030602050306030303" pitchFamily="18" charset="0"/>
              </a:rPr>
              <a:t>Tumors of the epididymis</a:t>
            </a:r>
            <a:endParaRPr lang="en-US" altLang="sr-Latn-RS" sz="4000">
              <a:solidFill>
                <a:schemeClr val="tx2">
                  <a:lumMod val="75000"/>
                </a:schemeClr>
              </a:solidFill>
              <a:latin typeface="Constantia" panose="02030602050306030303" pitchFamily="18" charset="0"/>
            </a:endParaRPr>
          </a:p>
          <a:p>
            <a:pPr eaLnBrk="1" hangingPunct="1">
              <a:buFont typeface="Wingdings" panose="05000000000000000000" pitchFamily="2" charset="2"/>
              <a:buNone/>
              <a:defRPr/>
            </a:pPr>
            <a:r>
              <a:rPr lang="en-US" altLang="sr-Latn-RS" sz="2400">
                <a:latin typeface="Constantia" panose="02030602050306030303" pitchFamily="18" charset="0"/>
              </a:rPr>
              <a:t>	</a:t>
            </a:r>
            <a:r>
              <a:rPr lang="en-US" altLang="sr-Latn-RS" sz="2400">
                <a:effectLst/>
                <a:latin typeface="Arial" panose="020B0604020202020204" pitchFamily="34" charset="0"/>
              </a:rPr>
              <a:t>They are generally very rare. </a:t>
            </a:r>
          </a:p>
          <a:p>
            <a:pPr eaLnBrk="1" hangingPunct="1">
              <a:buFont typeface="Wingdings" panose="05000000000000000000" pitchFamily="2" charset="2"/>
              <a:buNone/>
              <a:defRPr/>
            </a:pPr>
            <a:r>
              <a:rPr lang="en-US" altLang="sr-Latn-RS" sz="2400" b="1">
                <a:solidFill>
                  <a:schemeClr val="tx2">
                    <a:lumMod val="75000"/>
                  </a:schemeClr>
                </a:solidFill>
                <a:effectLst/>
                <a:latin typeface="Arial" panose="020B0604020202020204" pitchFamily="34" charset="0"/>
              </a:rPr>
              <a:t>Benign tumors of the epididymis</a:t>
            </a:r>
            <a:r>
              <a:rPr lang="en-US" altLang="sr-Latn-RS" sz="2400">
                <a:effectLst/>
                <a:latin typeface="Arial" panose="020B0604020202020204" pitchFamily="34" charset="0"/>
              </a:rPr>
              <a:t>. They are more common than malignant tumors of the epididymis. The most common among them is adenomatoid tumor, while leiomyoma, hemangioma, papillary cystadenoma, fibroma and lipoma are much rarer.</a:t>
            </a:r>
          </a:p>
          <a:p>
            <a:pPr eaLnBrk="1" hangingPunct="1">
              <a:buFont typeface="Wingdings" panose="05000000000000000000" pitchFamily="2" charset="2"/>
              <a:buNone/>
              <a:defRPr/>
            </a:pPr>
            <a:endParaRPr lang="en-US" altLang="sr-Latn-RS" sz="2400">
              <a:effectLst/>
              <a:latin typeface="Arial" panose="020B0604020202020204" pitchFamily="34" charset="0"/>
            </a:endParaRPr>
          </a:p>
          <a:p>
            <a:pPr eaLnBrk="1" hangingPunct="1">
              <a:buFont typeface="Wingdings" panose="05000000000000000000" pitchFamily="2" charset="2"/>
              <a:buNone/>
              <a:defRPr/>
            </a:pPr>
            <a:r>
              <a:rPr lang="en-US" altLang="sr-Latn-RS" sz="2400" b="1">
                <a:solidFill>
                  <a:schemeClr val="tx2">
                    <a:lumMod val="75000"/>
                  </a:schemeClr>
                </a:solidFill>
                <a:effectLst/>
                <a:latin typeface="Arial" panose="020B0604020202020204" pitchFamily="34" charset="0"/>
              </a:rPr>
              <a:t>Malignant tumors of the epididymis</a:t>
            </a:r>
            <a:r>
              <a:rPr lang="en-US" altLang="sr-Latn-RS" sz="2400">
                <a:effectLst/>
                <a:latin typeface="Arial" panose="020B0604020202020204" pitchFamily="34" charset="0"/>
              </a:rPr>
              <a:t>. They are very rare, and the most common among them are leiomyosarcoma, fibrosarcoma, rhabdomyosarcoma, carcinoma, while the rarest are metastatic tumors.</a:t>
            </a: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6" name="Picture 2" descr="http://www.webpathology.com/slides/slides/ExtGenitalia_AdenomatoidTumorGross.jpg">
            <a:extLst>
              <a:ext uri="{FF2B5EF4-FFF2-40B4-BE49-F238E27FC236}">
                <a16:creationId xmlns:a16="http://schemas.microsoft.com/office/drawing/2014/main" xmlns="" id="{EB5437B1-681E-4B2B-F231-F84724D664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58" r="1785"/>
          <a:stretch>
            <a:fillRect/>
          </a:stretch>
        </p:blipFill>
        <p:spPr bwMode="auto">
          <a:xfrm>
            <a:off x="3524251" y="1143000"/>
            <a:ext cx="471487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0099" name="Rectangle 2">
            <a:extLst>
              <a:ext uri="{FF2B5EF4-FFF2-40B4-BE49-F238E27FC236}">
                <a16:creationId xmlns:a16="http://schemas.microsoft.com/office/drawing/2014/main" xmlns="" id="{21779F74-2E82-9C20-5F61-00F3E2CC745E}"/>
              </a:ext>
            </a:extLst>
          </p:cNvPr>
          <p:cNvSpPr>
            <a:spLocks noChangeArrowheads="1"/>
          </p:cNvSpPr>
          <p:nvPr/>
        </p:nvSpPr>
        <p:spPr bwMode="auto">
          <a:xfrm>
            <a:off x="3524250" y="4714875"/>
            <a:ext cx="4572000" cy="1384300"/>
          </a:xfrm>
          <a:prstGeom prst="rect">
            <a:avLst/>
          </a:prstGeom>
          <a:noFill/>
          <a:ln>
            <a:noFill/>
          </a:ln>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defRPr/>
            </a:pPr>
            <a:r>
              <a:rPr lang="en-US" altLang="sr-Latn-RS" sz="1400" b="1">
                <a:solidFill>
                  <a:srgbClr val="000099">
                    <a:lumMod val="75000"/>
                  </a:srgbClr>
                </a:solidFill>
              </a:rPr>
              <a:t>Adenomatoid tumor </a:t>
            </a:r>
            <a:r>
              <a:rPr lang="en-US" altLang="sr-Latn-RS" sz="1400">
                <a:solidFill>
                  <a:srgbClr val="000000"/>
                </a:solidFill>
              </a:rPr>
              <a:t>is the most common tumor of the epididymis and spermatic cord. It may be asymptomatic or present as a painless scrotal mass in the region of the head of epididymis or the lower pole of the epididymis (as seen here). The cut surface is firm, white-gray and homogenous.</a:t>
            </a:r>
            <a:endParaRPr lang="sr-Latn-CS" altLang="sr-Latn-RS" sz="1400">
              <a:solidFill>
                <a:srgbClr val="000000"/>
              </a:solidFill>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http://www.webpathology.com/slides/slides/Testes_Adnexa_Adenomatoid2.jpg">
            <a:extLst>
              <a:ext uri="{FF2B5EF4-FFF2-40B4-BE49-F238E27FC236}">
                <a16:creationId xmlns:a16="http://schemas.microsoft.com/office/drawing/2014/main" xmlns="" id="{54B5DADD-95BC-C384-B6FC-FD7BD69161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78" r="3273"/>
          <a:stretch>
            <a:fillRect/>
          </a:stretch>
        </p:blipFill>
        <p:spPr bwMode="auto">
          <a:xfrm>
            <a:off x="3595689" y="1143000"/>
            <a:ext cx="4643437"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3411" name="Rectangle 2">
            <a:extLst>
              <a:ext uri="{FF2B5EF4-FFF2-40B4-BE49-F238E27FC236}">
                <a16:creationId xmlns:a16="http://schemas.microsoft.com/office/drawing/2014/main" xmlns="" id="{DF88315D-A066-24E1-563B-40DA6ECC96A8}"/>
              </a:ext>
            </a:extLst>
          </p:cNvPr>
          <p:cNvSpPr>
            <a:spLocks noChangeArrowheads="1"/>
          </p:cNvSpPr>
          <p:nvPr/>
        </p:nvSpPr>
        <p:spPr bwMode="auto">
          <a:xfrm>
            <a:off x="3595688" y="4714876"/>
            <a:ext cx="45720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The tumor is composed of cuboidal or flattened epithelioid cells arranged in round, oval, or slit-like tubules, cords, and nests in a fibrous stroma. The borders may be infiltrative.</a:t>
            </a:r>
            <a:endParaRPr lang="sr-Latn-CS" altLang="sr-Latn-RS" sz="1800">
              <a:solidFill>
                <a:srgbClr val="000000"/>
              </a:solidFill>
            </a:endParaRPr>
          </a:p>
        </p:txBody>
      </p:sp>
      <p:sp>
        <p:nvSpPr>
          <p:cNvPr id="273412" name="Rectangle 3">
            <a:extLst>
              <a:ext uri="{FF2B5EF4-FFF2-40B4-BE49-F238E27FC236}">
                <a16:creationId xmlns:a16="http://schemas.microsoft.com/office/drawing/2014/main" xmlns="" id="{C19A57A5-019B-8EC9-E3E1-FCA9065B0B27}"/>
              </a:ext>
            </a:extLst>
          </p:cNvPr>
          <p:cNvSpPr>
            <a:spLocks noChangeArrowheads="1"/>
          </p:cNvSpPr>
          <p:nvPr/>
        </p:nvSpPr>
        <p:spPr bwMode="auto">
          <a:xfrm>
            <a:off x="3595688" y="642939"/>
            <a:ext cx="2239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Adenomatoid Tumor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268272-DE6B-01DF-675F-1E634B1FA0A0}"/>
              </a:ext>
            </a:extLst>
          </p:cNvPr>
          <p:cNvSpPr>
            <a:spLocks noGrp="1"/>
          </p:cNvSpPr>
          <p:nvPr>
            <p:ph type="title"/>
          </p:nvPr>
        </p:nvSpPr>
        <p:spPr>
          <a:xfrm>
            <a:off x="1954213" y="1"/>
            <a:ext cx="8229600" cy="1139825"/>
          </a:xfrm>
        </p:spPr>
        <p:txBody>
          <a:bodyPr/>
          <a:lstStyle/>
          <a:p>
            <a:pPr>
              <a:defRPr/>
            </a:pPr>
            <a:r>
              <a:rPr lang="sr-Latn-RS" sz="3600"/>
              <a:t>Orchitis granulomatosa idiopathica </a:t>
            </a:r>
          </a:p>
        </p:txBody>
      </p:sp>
      <p:sp>
        <p:nvSpPr>
          <p:cNvPr id="125955" name="Content Placeholder 2">
            <a:extLst>
              <a:ext uri="{FF2B5EF4-FFF2-40B4-BE49-F238E27FC236}">
                <a16:creationId xmlns:a16="http://schemas.microsoft.com/office/drawing/2014/main" xmlns="" id="{54180778-14EA-9B72-F138-9039ED4401E2}"/>
              </a:ext>
            </a:extLst>
          </p:cNvPr>
          <p:cNvSpPr>
            <a:spLocks noGrp="1" noChangeArrowheads="1"/>
          </p:cNvSpPr>
          <p:nvPr>
            <p:ph idx="1"/>
          </p:nvPr>
        </p:nvSpPr>
        <p:spPr>
          <a:xfrm>
            <a:off x="1981200" y="1052514"/>
            <a:ext cx="8229600" cy="5400675"/>
          </a:xfrm>
        </p:spPr>
        <p:txBody>
          <a:bodyPr/>
          <a:lstStyle/>
          <a:p>
            <a:r>
              <a:rPr lang="sr-Latn-RS" altLang="sr-Latn-RS" sz="2800">
                <a:effectLst/>
                <a:latin typeface="Arial" panose="020B0604020202020204" pitchFamily="34" charset="0"/>
              </a:rPr>
              <a:t>R</a:t>
            </a:r>
            <a:r>
              <a:rPr lang="en-US" altLang="sr-Latn-RS" sz="2800">
                <a:effectLst/>
                <a:latin typeface="Arial" panose="020B0604020202020204" pitchFamily="34" charset="0"/>
              </a:rPr>
              <a:t>are chronic inflammatory lesion in the testis, insufficiently known etiopathogenesis. It occurs predominantly in middle-aged men and is clinically manifested by a unilateral, mostly painless enlargement of the testicles, which may lead the clinician to suspect a tumor.</a:t>
            </a:r>
          </a:p>
          <a:p>
            <a:r>
              <a:rPr lang="en-US" altLang="sr-Latn-RS" sz="2800">
                <a:solidFill>
                  <a:srgbClr val="FF0000"/>
                </a:solidFill>
                <a:effectLst/>
                <a:latin typeface="Arial" panose="020B0604020202020204" pitchFamily="34" charset="0"/>
              </a:rPr>
              <a:t>Macroscopically</a:t>
            </a:r>
            <a:r>
              <a:rPr lang="en-US" altLang="sr-Latn-RS" sz="2800">
                <a:effectLst/>
                <a:latin typeface="Arial" panose="020B0604020202020204" pitchFamily="34" charset="0"/>
              </a:rPr>
              <a:t>, the testis is enlarged, firm, grayish-whitish in cross-section.</a:t>
            </a:r>
          </a:p>
          <a:p>
            <a:r>
              <a:rPr lang="en-US" altLang="sr-Latn-RS" sz="2800">
                <a:solidFill>
                  <a:srgbClr val="FF0000"/>
                </a:solidFill>
                <a:effectLst/>
                <a:latin typeface="Arial" panose="020B0604020202020204" pitchFamily="34" charset="0"/>
              </a:rPr>
              <a:t>Microscopically</a:t>
            </a:r>
            <a:r>
              <a:rPr lang="en-US" altLang="sr-Latn-RS" sz="2800">
                <a:effectLst/>
                <a:latin typeface="Arial" panose="020B0604020202020204" pitchFamily="34" charset="0"/>
              </a:rPr>
              <a:t>, in the intersitium, as well as inside the seminiferous tubules, there are granulomas, which resemble those of tuberculosis.</a:t>
            </a:r>
            <a:endParaRPr lang="sr-Latn-RS" altLang="sr-Latn-RS" sz="2800">
              <a:effectLst/>
              <a:latin typeface="Arial" panose="020B0604020202020204" pitchFamily="34" charset="0"/>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descr="http://www.webpathology.com/slides/slides/Testes_Adnexa_Adenomatoid3.jpg">
            <a:extLst>
              <a:ext uri="{FF2B5EF4-FFF2-40B4-BE49-F238E27FC236}">
                <a16:creationId xmlns:a16="http://schemas.microsoft.com/office/drawing/2014/main" xmlns="" id="{841BF705-6D4D-51A5-F674-F516B2BD4D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78581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4435" name="Rectangle 2">
            <a:extLst>
              <a:ext uri="{FF2B5EF4-FFF2-40B4-BE49-F238E27FC236}">
                <a16:creationId xmlns:a16="http://schemas.microsoft.com/office/drawing/2014/main" xmlns="" id="{C642015B-E8F8-A459-7167-B9DDE5E5814F}"/>
              </a:ext>
            </a:extLst>
          </p:cNvPr>
          <p:cNvSpPr>
            <a:spLocks noChangeArrowheads="1"/>
          </p:cNvSpPr>
          <p:nvPr/>
        </p:nvSpPr>
        <p:spPr bwMode="auto">
          <a:xfrm>
            <a:off x="3524250" y="4429126"/>
            <a:ext cx="4572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Large intracytoplasmic vacuoles are often present creating resemblance to fat or signet-ring cells. Nuclei lack any appreciable cytologic atypia and nucleoli are small and punctate</a:t>
            </a:r>
            <a:endParaRPr lang="sr-Latn-CS" altLang="sr-Latn-RS" sz="1600">
              <a:solidFill>
                <a:srgbClr val="000000"/>
              </a:solidFill>
            </a:endParaRPr>
          </a:p>
        </p:txBody>
      </p:sp>
      <p:sp>
        <p:nvSpPr>
          <p:cNvPr id="274436" name="Rectangle 3">
            <a:extLst>
              <a:ext uri="{FF2B5EF4-FFF2-40B4-BE49-F238E27FC236}">
                <a16:creationId xmlns:a16="http://schemas.microsoft.com/office/drawing/2014/main" xmlns="" id="{D3865B07-E7E0-AF18-4939-612E05D86052}"/>
              </a:ext>
            </a:extLst>
          </p:cNvPr>
          <p:cNvSpPr>
            <a:spLocks noChangeArrowheads="1"/>
          </p:cNvSpPr>
          <p:nvPr/>
        </p:nvSpPr>
        <p:spPr bwMode="auto">
          <a:xfrm>
            <a:off x="3524251" y="428625"/>
            <a:ext cx="2239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Adenomatoid Tumor</a:t>
            </a: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http://www.webpathology.com/slides/slides/Testes_Adnexa_Adenomatoid5.jpg">
            <a:extLst>
              <a:ext uri="{FF2B5EF4-FFF2-40B4-BE49-F238E27FC236}">
                <a16:creationId xmlns:a16="http://schemas.microsoft.com/office/drawing/2014/main" xmlns="" id="{76E45ACA-C549-D733-6930-6A3E331CBD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142875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59" name="Rectangle 2">
            <a:extLst>
              <a:ext uri="{FF2B5EF4-FFF2-40B4-BE49-F238E27FC236}">
                <a16:creationId xmlns:a16="http://schemas.microsoft.com/office/drawing/2014/main" xmlns="" id="{3D465DCF-E4D3-5D05-5659-E57173AE923A}"/>
              </a:ext>
            </a:extLst>
          </p:cNvPr>
          <p:cNvSpPr>
            <a:spLocks noChangeArrowheads="1"/>
          </p:cNvSpPr>
          <p:nvPr/>
        </p:nvSpPr>
        <p:spPr bwMode="auto">
          <a:xfrm>
            <a:off x="3524251" y="5072064"/>
            <a:ext cx="2239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Adenomatoid Tumor</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82" name="Picture 2" descr="http://www.webpathology.com/slides/slides/Testes_Adnexa_Adenomatoid4CK.jpg">
            <a:extLst>
              <a:ext uri="{FF2B5EF4-FFF2-40B4-BE49-F238E27FC236}">
                <a16:creationId xmlns:a16="http://schemas.microsoft.com/office/drawing/2014/main" xmlns="" id="{B1CD535A-1B97-DFF9-0010-EA493EF1E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1214439"/>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483" name="Rectangle 2">
            <a:extLst>
              <a:ext uri="{FF2B5EF4-FFF2-40B4-BE49-F238E27FC236}">
                <a16:creationId xmlns:a16="http://schemas.microsoft.com/office/drawing/2014/main" xmlns="" id="{76F6E5C8-FE0C-C089-3C56-40828D89947A}"/>
              </a:ext>
            </a:extLst>
          </p:cNvPr>
          <p:cNvSpPr>
            <a:spLocks noChangeArrowheads="1"/>
          </p:cNvSpPr>
          <p:nvPr/>
        </p:nvSpPr>
        <p:spPr bwMode="auto">
          <a:xfrm>
            <a:off x="3595688" y="4929189"/>
            <a:ext cx="4565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Adenomatoid Tumor : Cytokeratin AE1/AE3</a:t>
            </a:r>
          </a:p>
        </p:txBody>
      </p:sp>
      <p:sp>
        <p:nvSpPr>
          <p:cNvPr id="276484" name="Rectangle 3">
            <a:extLst>
              <a:ext uri="{FF2B5EF4-FFF2-40B4-BE49-F238E27FC236}">
                <a16:creationId xmlns:a16="http://schemas.microsoft.com/office/drawing/2014/main" xmlns="" id="{D9BEC99A-B26A-28D9-9E03-BB84453E0FC4}"/>
              </a:ext>
            </a:extLst>
          </p:cNvPr>
          <p:cNvSpPr>
            <a:spLocks noChangeArrowheads="1"/>
          </p:cNvSpPr>
          <p:nvPr/>
        </p:nvSpPr>
        <p:spPr bwMode="auto">
          <a:xfrm>
            <a:off x="3667125" y="5286375"/>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The tumor cells show immunoreactivity for cytokeratin. Adenomatoid tumor appears to be mesothelial in origin. Even though it may be locally invasive, it is benign and has no metastatic potential.</a:t>
            </a:r>
            <a:endParaRPr lang="sr-Latn-CS" altLang="sr-Latn-RS" sz="1400">
              <a:solidFill>
                <a:srgbClr val="000000"/>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931BF9-EA84-B681-F54B-3FBFCEF8326F}"/>
              </a:ext>
            </a:extLst>
          </p:cNvPr>
          <p:cNvSpPr>
            <a:spLocks noGrp="1"/>
          </p:cNvSpPr>
          <p:nvPr>
            <p:ph type="title"/>
          </p:nvPr>
        </p:nvSpPr>
        <p:spPr>
          <a:xfrm>
            <a:off x="2438401" y="357189"/>
            <a:ext cx="6372225" cy="642937"/>
          </a:xfrm>
        </p:spPr>
        <p:txBody>
          <a:bodyPr/>
          <a:lstStyle/>
          <a:p>
            <a:pPr>
              <a:defRPr/>
            </a:pPr>
            <a:r>
              <a:rPr lang="x-none" sz="1800" b="1">
                <a:solidFill>
                  <a:schemeClr val="tx2">
                    <a:lumMod val="50000"/>
                  </a:schemeClr>
                </a:solidFill>
                <a:latin typeface="Constantia" pitchFamily="18" charset="0"/>
              </a:rPr>
              <a:t>Papil</a:t>
            </a:r>
            <a:r>
              <a:rPr lang="sr-Latn-RS" sz="1800" b="1">
                <a:solidFill>
                  <a:schemeClr val="tx2">
                    <a:lumMod val="50000"/>
                  </a:schemeClr>
                </a:solidFill>
                <a:latin typeface="Constantia" pitchFamily="18" charset="0"/>
              </a:rPr>
              <a:t>l</a:t>
            </a:r>
            <a:r>
              <a:rPr lang="x-none" sz="1800" b="1">
                <a:solidFill>
                  <a:schemeClr val="tx2">
                    <a:lumMod val="50000"/>
                  </a:schemeClr>
                </a:solidFill>
                <a:latin typeface="Constantia" pitchFamily="18" charset="0"/>
              </a:rPr>
              <a:t>ar</a:t>
            </a:r>
            <a:r>
              <a:rPr lang="sr-Latn-RS" sz="1800" b="1">
                <a:solidFill>
                  <a:schemeClr val="tx2">
                    <a:lumMod val="50000"/>
                  </a:schemeClr>
                </a:solidFill>
                <a:latin typeface="Constantia" pitchFamily="18" charset="0"/>
              </a:rPr>
              <a:t>y</a:t>
            </a:r>
            <a:r>
              <a:rPr lang="x-none" sz="1800" b="1">
                <a:solidFill>
                  <a:schemeClr val="tx2">
                    <a:lumMod val="50000"/>
                  </a:schemeClr>
                </a:solidFill>
                <a:latin typeface="Constantia" pitchFamily="18" charset="0"/>
              </a:rPr>
              <a:t> c</a:t>
            </a:r>
            <a:r>
              <a:rPr lang="sr-Latn-RS" sz="1800" b="1">
                <a:solidFill>
                  <a:schemeClr val="tx2">
                    <a:lumMod val="50000"/>
                  </a:schemeClr>
                </a:solidFill>
                <a:latin typeface="Constantia" pitchFamily="18" charset="0"/>
              </a:rPr>
              <a:t>y</a:t>
            </a:r>
            <a:r>
              <a:rPr lang="x-none" sz="1800" b="1">
                <a:solidFill>
                  <a:schemeClr val="tx2">
                    <a:lumMod val="50000"/>
                  </a:schemeClr>
                </a:solidFill>
                <a:latin typeface="Constantia" pitchFamily="18" charset="0"/>
              </a:rPr>
              <a:t>stadenom</a:t>
            </a:r>
            <a:r>
              <a:rPr lang="sr-Latn-RS" sz="1800" b="1">
                <a:solidFill>
                  <a:schemeClr val="tx2">
                    <a:lumMod val="50000"/>
                  </a:schemeClr>
                </a:solidFill>
                <a:latin typeface="Constantia" pitchFamily="18" charset="0"/>
              </a:rPr>
              <a:t>a</a:t>
            </a:r>
            <a:r>
              <a:rPr lang="x-none" sz="1800" b="1">
                <a:solidFill>
                  <a:schemeClr val="tx2">
                    <a:lumMod val="50000"/>
                  </a:schemeClr>
                </a:solidFill>
                <a:latin typeface="Constantia" pitchFamily="18" charset="0"/>
              </a:rPr>
              <a:t> </a:t>
            </a:r>
            <a:r>
              <a:rPr lang="sr-Latn-RS" sz="1800" b="1">
                <a:solidFill>
                  <a:schemeClr val="tx2">
                    <a:lumMod val="50000"/>
                  </a:schemeClr>
                </a:solidFill>
                <a:latin typeface="Constantia" pitchFamily="18" charset="0"/>
              </a:rPr>
              <a:t>of </a:t>
            </a:r>
            <a:r>
              <a:rPr lang="x-none" sz="1800" b="1">
                <a:solidFill>
                  <a:schemeClr val="tx2">
                    <a:lumMod val="50000"/>
                  </a:schemeClr>
                </a:solidFill>
                <a:latin typeface="Constantia" pitchFamily="18" charset="0"/>
              </a:rPr>
              <a:t>epidid</a:t>
            </a:r>
            <a:r>
              <a:rPr lang="sr-Latn-RS" sz="1800" b="1">
                <a:solidFill>
                  <a:schemeClr val="tx2">
                    <a:lumMod val="50000"/>
                  </a:schemeClr>
                </a:solidFill>
                <a:latin typeface="Constantia" pitchFamily="18" charset="0"/>
              </a:rPr>
              <a:t>y</a:t>
            </a:r>
            <a:r>
              <a:rPr lang="x-none" sz="1800" b="1">
                <a:solidFill>
                  <a:schemeClr val="tx2">
                    <a:lumMod val="50000"/>
                  </a:schemeClr>
                </a:solidFill>
                <a:latin typeface="Constantia" pitchFamily="18" charset="0"/>
              </a:rPr>
              <a:t>mis</a:t>
            </a:r>
            <a:endParaRPr lang="en-US" sz="1800" b="1">
              <a:solidFill>
                <a:schemeClr val="tx2">
                  <a:lumMod val="50000"/>
                </a:schemeClr>
              </a:solidFill>
              <a:latin typeface="Constantia" pitchFamily="18" charset="0"/>
            </a:endParaRPr>
          </a:p>
        </p:txBody>
      </p:sp>
      <p:pic>
        <p:nvPicPr>
          <p:cNvPr id="277507" name="Picture 5" descr="http://www.webpathology.com/slides/slides/Testes_Adnexa_EpididymisCystadenoma1.jpg">
            <a:extLst>
              <a:ext uri="{FF2B5EF4-FFF2-40B4-BE49-F238E27FC236}">
                <a16:creationId xmlns:a16="http://schemas.microsoft.com/office/drawing/2014/main" xmlns="" id="{065E01E3-620E-094D-6F54-D718543A68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452814" y="1214439"/>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Rectangle 6">
            <a:extLst>
              <a:ext uri="{FF2B5EF4-FFF2-40B4-BE49-F238E27FC236}">
                <a16:creationId xmlns:a16="http://schemas.microsoft.com/office/drawing/2014/main" xmlns="" id="{A9C9AF4A-A370-F21A-B4C8-D8298A9481D6}"/>
              </a:ext>
            </a:extLst>
          </p:cNvPr>
          <p:cNvSpPr>
            <a:spLocks noChangeArrowheads="1"/>
          </p:cNvSpPr>
          <p:nvPr/>
        </p:nvSpPr>
        <p:spPr bwMode="auto">
          <a:xfrm>
            <a:off x="3452813" y="4572000"/>
            <a:ext cx="457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A benign tumor that accounts for about 35% of all primary epididymal neoplasms. About 40% of cases are bilateral and these cases are usually seen in the setting of </a:t>
            </a:r>
            <a:r>
              <a:rPr lang="en-US" altLang="sr-Latn-RS" sz="1600" b="1">
                <a:solidFill>
                  <a:srgbClr val="000000"/>
                </a:solidFill>
              </a:rPr>
              <a:t>von Hippel-Lindau syndrome</a:t>
            </a:r>
            <a:r>
              <a:rPr lang="en-US" altLang="sr-Latn-RS" sz="1600">
                <a:solidFill>
                  <a:srgbClr val="000000"/>
                </a:solidFill>
              </a:rPr>
              <a:t>. Molecular studies have shown allelic deletion of VHL gene in papillary cystadenoma of epididymis and related lesions</a:t>
            </a:r>
            <a:endParaRPr lang="sr-Latn-CS" altLang="sr-Latn-RS" sz="1600">
              <a:solidFill>
                <a:srgbClr val="000000"/>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5" descr="http://www.webpathology.com/slides/slides/Testes_Adnexa_EpididymisCystadenoma2.jpg">
            <a:extLst>
              <a:ext uri="{FF2B5EF4-FFF2-40B4-BE49-F238E27FC236}">
                <a16:creationId xmlns:a16="http://schemas.microsoft.com/office/drawing/2014/main" xmlns="" id="{C64B5EF9-F2AC-C5BD-0648-A277990C68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47" r="-592"/>
          <a:stretch>
            <a:fillRect/>
          </a:stretch>
        </p:blipFill>
        <p:spPr bwMode="auto">
          <a:xfrm>
            <a:off x="2968626" y="857250"/>
            <a:ext cx="5484813"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8531" name="Rectangle 5">
            <a:extLst>
              <a:ext uri="{FF2B5EF4-FFF2-40B4-BE49-F238E27FC236}">
                <a16:creationId xmlns:a16="http://schemas.microsoft.com/office/drawing/2014/main" xmlns="" id="{C753940C-50C4-5EBE-A3AA-6061567ABBCF}"/>
              </a:ext>
            </a:extLst>
          </p:cNvPr>
          <p:cNvSpPr>
            <a:spLocks noChangeArrowheads="1"/>
          </p:cNvSpPr>
          <p:nvPr/>
        </p:nvSpPr>
        <p:spPr bwMode="auto">
          <a:xfrm>
            <a:off x="2952751" y="4929188"/>
            <a:ext cx="5857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Histologically, papillary cystadenoma of epididymis consists of dilated ducts containing papillae lined by cuboidal epithelium. The cells have clear to lightly eosinphilic cytoplasm. </a:t>
            </a:r>
            <a:endParaRPr lang="sr-Latn-CS" altLang="sr-Latn-RS" sz="1800">
              <a:solidFill>
                <a:srgbClr val="000000"/>
              </a:solidFill>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2" descr="http://www.webpathology.com/slides/slides/Testes_Adnexa_Liposarc1.jpg">
            <a:extLst>
              <a:ext uri="{FF2B5EF4-FFF2-40B4-BE49-F238E27FC236}">
                <a16:creationId xmlns:a16="http://schemas.microsoft.com/office/drawing/2014/main" xmlns="" id="{63F47DC5-9E4F-A581-49D6-8D7A64151F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78581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9555" name="Rectangle 2">
            <a:extLst>
              <a:ext uri="{FF2B5EF4-FFF2-40B4-BE49-F238E27FC236}">
                <a16:creationId xmlns:a16="http://schemas.microsoft.com/office/drawing/2014/main" xmlns="" id="{7B11CD45-DF1F-38B2-C464-E2BA5140309B}"/>
              </a:ext>
            </a:extLst>
          </p:cNvPr>
          <p:cNvSpPr>
            <a:spLocks noChangeArrowheads="1"/>
          </p:cNvSpPr>
          <p:nvPr/>
        </p:nvSpPr>
        <p:spPr bwMode="auto">
          <a:xfrm>
            <a:off x="3667125" y="4286250"/>
            <a:ext cx="4572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400">
                <a:solidFill>
                  <a:srgbClr val="000000"/>
                </a:solidFill>
              </a:rPr>
              <a:t>This tumor shows typical features of a </a:t>
            </a:r>
            <a:r>
              <a:rPr lang="sr-Latn-CS" altLang="sr-Latn-RS" sz="1600" b="1">
                <a:solidFill>
                  <a:srgbClr val="000000"/>
                </a:solidFill>
              </a:rPr>
              <a:t>myxoid</a:t>
            </a:r>
            <a:r>
              <a:rPr lang="sr-Latn-CS" altLang="sr-Latn-RS" sz="1400">
                <a:solidFill>
                  <a:srgbClr val="000000"/>
                </a:solidFill>
              </a:rPr>
              <a:t> </a:t>
            </a:r>
            <a:r>
              <a:rPr lang="sr-Latn-CS" altLang="sr-Latn-RS" sz="1600" b="1">
                <a:solidFill>
                  <a:srgbClr val="000000"/>
                </a:solidFill>
              </a:rPr>
              <a:t>liposarcoma</a:t>
            </a:r>
            <a:r>
              <a:rPr lang="sr-Latn-CS" altLang="sr-Latn-RS" sz="1400">
                <a:solidFill>
                  <a:srgbClr val="000000"/>
                </a:solidFill>
              </a:rPr>
              <a:t>: scattered lipoblasts, a delicate plexiform capillary pattern, and abundant myxoid and hyalinized stroma. Spermatic cord is the most frequently involved site. Others include testicular tunics and epididymis. A large study of paratesticular liposarcomas has been published </a:t>
            </a:r>
            <a:r>
              <a:rPr lang="sr-Latn-CS" altLang="sr-Latn-RS" sz="1200">
                <a:solidFill>
                  <a:srgbClr val="000000"/>
                </a:solidFill>
              </a:rPr>
              <a:t>recently.</a:t>
            </a:r>
            <a:endParaRPr lang="en-US" altLang="sr-Latn-RS" sz="1200">
              <a:solidFill>
                <a:srgbClr val="000000"/>
              </a:solidFill>
            </a:endParaRPr>
          </a:p>
          <a:p>
            <a:pPr fontAlgn="base">
              <a:spcBef>
                <a:spcPct val="0"/>
              </a:spcBef>
              <a:spcAft>
                <a:spcPct val="0"/>
              </a:spcAft>
              <a:buClrTx/>
              <a:buSzTx/>
              <a:buNone/>
            </a:pPr>
            <a:r>
              <a:rPr lang="sr-Latn-CS" altLang="sr-Latn-RS" sz="1200" b="1">
                <a:solidFill>
                  <a:srgbClr val="000000"/>
                </a:solidFill>
              </a:rPr>
              <a:t>Montgomery E, Fisher C. Am J Surg Pathol 2003 Jan; 27(1):40-7.</a:t>
            </a:r>
            <a:r>
              <a:rPr lang="sr-Latn-CS" altLang="sr-Latn-RS" sz="1200">
                <a:solidFill>
                  <a:srgbClr val="000000"/>
                </a:solidFill>
              </a:rPr>
              <a:t> </a:t>
            </a: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78" name="Picture 2" descr="http://www.webpathology.com/slides/slides/Testes_Adnexa_EmbryonalRMS1.jpg">
            <a:extLst>
              <a:ext uri="{FF2B5EF4-FFF2-40B4-BE49-F238E27FC236}">
                <a16:creationId xmlns:a16="http://schemas.microsoft.com/office/drawing/2014/main" xmlns="" id="{201F0671-C8A3-617B-E5F0-ECB5DA2E44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85725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0579" name="Rectangle 2">
            <a:extLst>
              <a:ext uri="{FF2B5EF4-FFF2-40B4-BE49-F238E27FC236}">
                <a16:creationId xmlns:a16="http://schemas.microsoft.com/office/drawing/2014/main" xmlns="" id="{C4A1ABCA-6B2C-F847-DE75-082080F6ABB8}"/>
              </a:ext>
            </a:extLst>
          </p:cNvPr>
          <p:cNvSpPr>
            <a:spLocks noChangeArrowheads="1"/>
          </p:cNvSpPr>
          <p:nvPr/>
        </p:nvSpPr>
        <p:spPr bwMode="auto">
          <a:xfrm>
            <a:off x="3667125" y="4357688"/>
            <a:ext cx="4572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b="1">
                <a:solidFill>
                  <a:srgbClr val="000000"/>
                </a:solidFill>
              </a:rPr>
              <a:t>Embryonal rhabdomyosarcoma </a:t>
            </a:r>
            <a:r>
              <a:rPr lang="en-US" altLang="sr-Latn-RS" sz="1800">
                <a:solidFill>
                  <a:srgbClr val="000000"/>
                </a:solidFill>
              </a:rPr>
              <a:t>removed from a 7 year old boy who presented with a scrotal mass. This is the most common sarcoma of paratesticular region in children.</a:t>
            </a:r>
            <a:endParaRPr lang="sr-Latn-CS" altLang="sr-Latn-RS" sz="1800">
              <a:solidFill>
                <a:srgbClr val="000000"/>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2" name="Picture 2" descr="http://www.webpathology.com/slides/slides/Testes_Adnexa_EmbryonalRMS3.jpg">
            <a:extLst>
              <a:ext uri="{FF2B5EF4-FFF2-40B4-BE49-F238E27FC236}">
                <a16:creationId xmlns:a16="http://schemas.microsoft.com/office/drawing/2014/main" xmlns="" id="{21CB163F-FADC-7B8F-F47B-60A3559B9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298"/>
          <a:stretch>
            <a:fillRect/>
          </a:stretch>
        </p:blipFill>
        <p:spPr bwMode="auto">
          <a:xfrm>
            <a:off x="3810001" y="857251"/>
            <a:ext cx="4786313"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03" name="Rectangle 2">
            <a:extLst>
              <a:ext uri="{FF2B5EF4-FFF2-40B4-BE49-F238E27FC236}">
                <a16:creationId xmlns:a16="http://schemas.microsoft.com/office/drawing/2014/main" xmlns="" id="{FA5D5D35-E6EE-B0AB-A644-42AC191E262B}"/>
              </a:ext>
            </a:extLst>
          </p:cNvPr>
          <p:cNvSpPr>
            <a:spLocks noChangeArrowheads="1"/>
          </p:cNvSpPr>
          <p:nvPr/>
        </p:nvSpPr>
        <p:spPr bwMode="auto">
          <a:xfrm>
            <a:off x="3810000" y="4572000"/>
            <a:ext cx="3849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b="1">
                <a:solidFill>
                  <a:srgbClr val="000000"/>
                </a:solidFill>
              </a:rPr>
              <a:t>Embryonal rhabdomyosarcoma </a:t>
            </a:r>
            <a:endParaRPr lang="sr-Latn-CS" altLang="sr-Latn-RS" sz="1800">
              <a:solidFill>
                <a:srgbClr val="000000"/>
              </a:solidFill>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6" name="Picture 2" descr="http://www.webpathology.com/slides/slides/Ext.Genitalia_SpermaticCordLMSGross.jpg">
            <a:extLst>
              <a:ext uri="{FF2B5EF4-FFF2-40B4-BE49-F238E27FC236}">
                <a16:creationId xmlns:a16="http://schemas.microsoft.com/office/drawing/2014/main" xmlns="" id="{AB4B57F1-5474-3BFC-D2DA-F5AF16CE81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37" r="2367"/>
          <a:stretch>
            <a:fillRect/>
          </a:stretch>
        </p:blipFill>
        <p:spPr bwMode="auto">
          <a:xfrm>
            <a:off x="3524251" y="1357313"/>
            <a:ext cx="4714875"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27" name="Rectangle 2">
            <a:extLst>
              <a:ext uri="{FF2B5EF4-FFF2-40B4-BE49-F238E27FC236}">
                <a16:creationId xmlns:a16="http://schemas.microsoft.com/office/drawing/2014/main" xmlns="" id="{85E19CAA-87BA-FC20-63DD-4D58764ACEF1}"/>
              </a:ext>
            </a:extLst>
          </p:cNvPr>
          <p:cNvSpPr>
            <a:spLocks noChangeArrowheads="1"/>
          </p:cNvSpPr>
          <p:nvPr/>
        </p:nvSpPr>
        <p:spPr bwMode="auto">
          <a:xfrm>
            <a:off x="3524250" y="5000625"/>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200">
                <a:solidFill>
                  <a:srgbClr val="000000"/>
                </a:solidFill>
              </a:rPr>
              <a:t>This was a 4.0 cm </a:t>
            </a:r>
            <a:r>
              <a:rPr lang="en-US" altLang="sr-Latn-RS" sz="1200" b="1">
                <a:solidFill>
                  <a:srgbClr val="000000"/>
                </a:solidFill>
              </a:rPr>
              <a:t>leiomyosarcoma </a:t>
            </a:r>
            <a:r>
              <a:rPr lang="en-US" altLang="sr-Latn-RS" sz="1200">
                <a:solidFill>
                  <a:srgbClr val="000000"/>
                </a:solidFill>
              </a:rPr>
              <a:t>arising in the spermatic cord of a 61 year old man. Paratesticular leiomyosarcoma is an extremely rare neoplasm. For a recent review of this tumor, refer to: </a:t>
            </a:r>
            <a:r>
              <a:rPr lang="en-US" altLang="sr-Latn-RS" sz="1200" b="1">
                <a:solidFill>
                  <a:srgbClr val="000000"/>
                </a:solidFill>
              </a:rPr>
              <a:t>Fisher C et al. Am J Surg Pathol 2001 Sep; 25(9):1143-9.</a:t>
            </a:r>
            <a:r>
              <a:rPr lang="en-US" altLang="sr-Latn-RS" sz="1200">
                <a:solidFill>
                  <a:srgbClr val="000000"/>
                </a:solidFill>
              </a:rPr>
              <a:t> </a:t>
            </a:r>
            <a:endParaRPr lang="sr-Latn-CS" altLang="sr-Latn-RS" sz="1200">
              <a:solidFill>
                <a:srgbClr val="000000"/>
              </a:solidFill>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0" name="Picture 2" descr="http://www.webpathology.com/slides/slides/Testes_Adnexa_LMS1.jpg">
            <a:extLst>
              <a:ext uri="{FF2B5EF4-FFF2-40B4-BE49-F238E27FC236}">
                <a16:creationId xmlns:a16="http://schemas.microsoft.com/office/drawing/2014/main" xmlns="" id="{4FC9CA27-9762-5BF2-12EA-8E5E20B21C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714376"/>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3651" name="Rectangle 2">
            <a:extLst>
              <a:ext uri="{FF2B5EF4-FFF2-40B4-BE49-F238E27FC236}">
                <a16:creationId xmlns:a16="http://schemas.microsoft.com/office/drawing/2014/main" xmlns="" id="{33B4B52F-630F-7D2D-FB64-E2FC692F3BB7}"/>
              </a:ext>
            </a:extLst>
          </p:cNvPr>
          <p:cNvSpPr>
            <a:spLocks noChangeArrowheads="1"/>
          </p:cNvSpPr>
          <p:nvPr/>
        </p:nvSpPr>
        <p:spPr bwMode="auto">
          <a:xfrm>
            <a:off x="3595688" y="4357688"/>
            <a:ext cx="4572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The histologic features are typical of those seen in other locations. Intersecting bundles of smooth muscle cells showing mild cytologic atypia and increased mitotic activity are seen.</a:t>
            </a:r>
            <a:endParaRPr lang="sr-Latn-CS" altLang="sr-Latn-RS" sz="1800">
              <a:solidFill>
                <a:srgbClr val="000000"/>
              </a:solidFill>
            </a:endParaRPr>
          </a:p>
        </p:txBody>
      </p:sp>
      <p:sp>
        <p:nvSpPr>
          <p:cNvPr id="283652" name="Rectangle 3">
            <a:extLst>
              <a:ext uri="{FF2B5EF4-FFF2-40B4-BE49-F238E27FC236}">
                <a16:creationId xmlns:a16="http://schemas.microsoft.com/office/drawing/2014/main" xmlns="" id="{8276B921-E643-F818-6F8E-397AD8D2A8DE}"/>
              </a:ext>
            </a:extLst>
          </p:cNvPr>
          <p:cNvSpPr>
            <a:spLocks noChangeArrowheads="1"/>
          </p:cNvSpPr>
          <p:nvPr/>
        </p:nvSpPr>
        <p:spPr bwMode="auto">
          <a:xfrm>
            <a:off x="3524250" y="357189"/>
            <a:ext cx="378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Leiomyosarcoma of Spermatic Cord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5A4C1B-AEEA-D864-5A96-CEFB79432AB8}"/>
              </a:ext>
            </a:extLst>
          </p:cNvPr>
          <p:cNvSpPr>
            <a:spLocks noGrp="1"/>
          </p:cNvSpPr>
          <p:nvPr>
            <p:ph type="title"/>
          </p:nvPr>
        </p:nvSpPr>
        <p:spPr>
          <a:xfrm>
            <a:off x="1981200" y="5500688"/>
            <a:ext cx="8229600" cy="1071562"/>
          </a:xfrm>
        </p:spPr>
        <p:txBody>
          <a:bodyPr/>
          <a:lstStyle/>
          <a:p>
            <a:pPr>
              <a:defRPr/>
            </a:pPr>
            <a:r>
              <a:rPr lang="x-none" sz="2800" b="1">
                <a:solidFill>
                  <a:schemeClr val="tx2">
                    <a:lumMod val="50000"/>
                  </a:schemeClr>
                </a:solidFill>
                <a:latin typeface="Constantia" pitchFamily="18" charset="0"/>
              </a:rPr>
              <a:t>Orchitis granulomatosa idiopathica</a:t>
            </a:r>
            <a:endParaRPr lang="en-US" sz="2800" b="1">
              <a:solidFill>
                <a:schemeClr val="tx2">
                  <a:lumMod val="50000"/>
                </a:schemeClr>
              </a:solidFill>
              <a:latin typeface="Constantia" pitchFamily="18" charset="0"/>
            </a:endParaRPr>
          </a:p>
        </p:txBody>
      </p:sp>
      <p:pic>
        <p:nvPicPr>
          <p:cNvPr id="4" name="Content Placeholder 3" descr="img007.jpg">
            <a:extLst>
              <a:ext uri="{FF2B5EF4-FFF2-40B4-BE49-F238E27FC236}">
                <a16:creationId xmlns:a16="http://schemas.microsoft.com/office/drawing/2014/main" xmlns="" id="{0AD12AFD-81EB-F083-06EC-33DCF9A77956}"/>
              </a:ext>
            </a:extLst>
          </p:cNvPr>
          <p:cNvPicPr>
            <a:picLocks noGrp="1"/>
          </p:cNvPicPr>
          <p:nvPr>
            <p:ph idx="1"/>
          </p:nvPr>
        </p:nvPicPr>
        <p:blipFill>
          <a:blip r:embed="rId2">
            <a:lum bright="30000"/>
          </a:blip>
          <a:srcRect l="3068" t="3088" r="4686" b="21132"/>
          <a:stretch>
            <a:fillRect/>
          </a:stretch>
        </p:blipFill>
        <p:spPr>
          <a:xfrm>
            <a:off x="2667000" y="498476"/>
            <a:ext cx="6858000" cy="464502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3D6075-E264-8DF8-5647-AC6ED72AA847}"/>
              </a:ext>
            </a:extLst>
          </p:cNvPr>
          <p:cNvSpPr>
            <a:spLocks noGrp="1"/>
          </p:cNvSpPr>
          <p:nvPr>
            <p:ph type="title"/>
          </p:nvPr>
        </p:nvSpPr>
        <p:spPr/>
        <p:txBody>
          <a:bodyPr/>
          <a:lstStyle/>
          <a:p>
            <a:r>
              <a:rPr lang="en-US" b="1"/>
              <a:t>Spermatocele</a:t>
            </a:r>
            <a:endParaRPr lang="sr-Latn-RS"/>
          </a:p>
        </p:txBody>
      </p:sp>
      <p:sp>
        <p:nvSpPr>
          <p:cNvPr id="3" name="Content Placeholder 2">
            <a:extLst>
              <a:ext uri="{FF2B5EF4-FFF2-40B4-BE49-F238E27FC236}">
                <a16:creationId xmlns:a16="http://schemas.microsoft.com/office/drawing/2014/main" xmlns="" id="{5CF8EEF4-B90E-E288-7305-AA4C52845B95}"/>
              </a:ext>
            </a:extLst>
          </p:cNvPr>
          <p:cNvSpPr>
            <a:spLocks noGrp="1"/>
          </p:cNvSpPr>
          <p:nvPr>
            <p:ph idx="1"/>
          </p:nvPr>
        </p:nvSpPr>
        <p:spPr/>
        <p:txBody>
          <a:bodyPr/>
          <a:lstStyle/>
          <a:p>
            <a:r>
              <a:rPr lang="en-US" sz="2400">
                <a:latin typeface="Arial" panose="020B0604020202020204" pitchFamily="34" charset="0"/>
                <a:cs typeface="Arial" panose="020B0604020202020204" pitchFamily="34" charset="0"/>
              </a:rPr>
              <a:t>is a cyst that contains spermatozoa and is a retention cyst. It occurs only after puberty and is usually multilocular, unilateral or bilateral. It occurs due to obstruction of the passage of the content of the narrowed ductus deferens or due to obstruction of the ductus epididymis. </a:t>
            </a:r>
            <a:endParaRPr lang="sr-Cyrl-R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The cyst is lined with tall cylindrical, ciliated epithelium or cuboidal epithelium. The wall of the cyst is made up of connective-vascular tissue and often contains cholesterol crystals with a "foreign body" type reaction. In the cavity of the cyst there is a fluid containing spermatozoa, lymphocytes, cellular detritus, etc.</a:t>
            </a:r>
          </a:p>
          <a:p>
            <a:endParaRPr lang="en-US" sz="2400">
              <a:latin typeface="Arial" panose="020B0604020202020204" pitchFamily="34" charset="0"/>
              <a:cs typeface="Arial" panose="020B0604020202020204" pitchFamily="34" charset="0"/>
            </a:endParaRPr>
          </a:p>
          <a:p>
            <a:endParaRPr lang="sr-Latn-RS"/>
          </a:p>
        </p:txBody>
      </p:sp>
    </p:spTree>
    <p:extLst>
      <p:ext uri="{BB962C8B-B14F-4D97-AF65-F5344CB8AC3E}">
        <p14:creationId xmlns:p14="http://schemas.microsoft.com/office/powerpoint/2010/main" val="121519614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A36070B-D517-5167-16AB-321E268ADF6D}"/>
              </a:ext>
            </a:extLst>
          </p:cNvPr>
          <p:cNvPicPr>
            <a:picLocks noChangeAspect="1"/>
          </p:cNvPicPr>
          <p:nvPr/>
        </p:nvPicPr>
        <p:blipFill rotWithShape="1">
          <a:blip r:embed="rId2"/>
          <a:srcRect b="3681"/>
          <a:stretch/>
        </p:blipFill>
        <p:spPr>
          <a:xfrm>
            <a:off x="2360125" y="627321"/>
            <a:ext cx="7225759" cy="4625163"/>
          </a:xfrm>
          <a:prstGeom prst="rect">
            <a:avLst/>
          </a:prstGeom>
        </p:spPr>
      </p:pic>
    </p:spTree>
    <p:extLst>
      <p:ext uri="{BB962C8B-B14F-4D97-AF65-F5344CB8AC3E}">
        <p14:creationId xmlns:p14="http://schemas.microsoft.com/office/powerpoint/2010/main" val="110869566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8B6704-3A84-D70D-7F5B-D12B81EC4CA8}"/>
              </a:ext>
            </a:extLst>
          </p:cNvPr>
          <p:cNvSpPr>
            <a:spLocks noGrp="1"/>
          </p:cNvSpPr>
          <p:nvPr>
            <p:ph type="title"/>
          </p:nvPr>
        </p:nvSpPr>
        <p:spPr/>
        <p:txBody>
          <a:bodyPr/>
          <a:lstStyle/>
          <a:p>
            <a:r>
              <a:rPr lang="en-US" b="1"/>
              <a:t>Varicocele </a:t>
            </a:r>
            <a:endParaRPr lang="sr-Latn-RS" b="1"/>
          </a:p>
        </p:txBody>
      </p:sp>
      <p:sp>
        <p:nvSpPr>
          <p:cNvPr id="3" name="Content Placeholder 2">
            <a:extLst>
              <a:ext uri="{FF2B5EF4-FFF2-40B4-BE49-F238E27FC236}">
                <a16:creationId xmlns:a16="http://schemas.microsoft.com/office/drawing/2014/main" xmlns="" id="{9C9209FC-4EA6-21C9-8001-D4D23BD45C51}"/>
              </a:ext>
            </a:extLst>
          </p:cNvPr>
          <p:cNvSpPr>
            <a:spLocks noGrp="1"/>
          </p:cNvSpPr>
          <p:nvPr>
            <p:ph idx="1"/>
          </p:nvPr>
        </p:nvSpPr>
        <p:spPr/>
        <p:txBody>
          <a:bodyPr/>
          <a:lstStyle/>
          <a:p>
            <a:r>
              <a:rPr lang="en-US"/>
              <a:t>is a condition of dilated, twisted and elongated veins of the pampiniform venous plexuses. Varicocele can be primary (the cause is not completely known) and secondary (it is the result of pressure on the spermatic vein).</a:t>
            </a:r>
          </a:p>
          <a:p>
            <a:endParaRPr lang="sr-Latn-RS"/>
          </a:p>
        </p:txBody>
      </p:sp>
    </p:spTree>
    <p:extLst>
      <p:ext uri="{BB962C8B-B14F-4D97-AF65-F5344CB8AC3E}">
        <p14:creationId xmlns:p14="http://schemas.microsoft.com/office/powerpoint/2010/main" val="288783706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FBEA19D-AB0A-FBDD-0A71-51E3FD86C9A1}"/>
              </a:ext>
            </a:extLst>
          </p:cNvPr>
          <p:cNvPicPr>
            <a:picLocks noChangeAspect="1"/>
          </p:cNvPicPr>
          <p:nvPr/>
        </p:nvPicPr>
        <p:blipFill>
          <a:blip r:embed="rId2"/>
          <a:stretch>
            <a:fillRect/>
          </a:stretch>
        </p:blipFill>
        <p:spPr>
          <a:xfrm>
            <a:off x="2048656" y="993710"/>
            <a:ext cx="8649831" cy="4396997"/>
          </a:xfrm>
          <a:prstGeom prst="rect">
            <a:avLst/>
          </a:prstGeom>
        </p:spPr>
      </p:pic>
    </p:spTree>
    <p:extLst>
      <p:ext uri="{BB962C8B-B14F-4D97-AF65-F5344CB8AC3E}">
        <p14:creationId xmlns:p14="http://schemas.microsoft.com/office/powerpoint/2010/main" val="171546350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A448E34-E5F5-5D62-1624-244FE1B71F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7874" y="0"/>
            <a:ext cx="5016252" cy="6858000"/>
          </a:xfrm>
          <a:prstGeom prst="rect">
            <a:avLst/>
          </a:prstGeom>
        </p:spPr>
      </p:pic>
      <p:sp>
        <p:nvSpPr>
          <p:cNvPr id="5" name="TextBox 4">
            <a:extLst>
              <a:ext uri="{FF2B5EF4-FFF2-40B4-BE49-F238E27FC236}">
                <a16:creationId xmlns:a16="http://schemas.microsoft.com/office/drawing/2014/main" xmlns="" id="{42FD4B31-1AC3-10C4-E1ED-37EC8FA7A8F2}"/>
              </a:ext>
            </a:extLst>
          </p:cNvPr>
          <p:cNvSpPr txBox="1"/>
          <p:nvPr/>
        </p:nvSpPr>
        <p:spPr>
          <a:xfrm>
            <a:off x="3327991" y="166208"/>
            <a:ext cx="7121154" cy="523220"/>
          </a:xfrm>
          <a:prstGeom prst="rect">
            <a:avLst/>
          </a:prstGeom>
          <a:noFill/>
        </p:spPr>
        <p:txBody>
          <a:bodyPr wrap="square">
            <a:spAutoFit/>
          </a:bodyPr>
          <a:lstStyle/>
          <a:p>
            <a:r>
              <a:rPr lang="en-US" sz="2800" b="1">
                <a:solidFill>
                  <a:srgbClr val="FF0000"/>
                </a:solidFill>
              </a:rPr>
              <a:t>Thank you for your attention</a:t>
            </a:r>
            <a:endParaRPr lang="sr-Latn-RS" sz="2800" b="1">
              <a:solidFill>
                <a:srgbClr val="FF0000"/>
              </a:solidFill>
            </a:endParaRPr>
          </a:p>
        </p:txBody>
      </p:sp>
    </p:spTree>
    <p:extLst>
      <p:ext uri="{BB962C8B-B14F-4D97-AF65-F5344CB8AC3E}">
        <p14:creationId xmlns:p14="http://schemas.microsoft.com/office/powerpoint/2010/main" val="5024838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http://www.webpathology.com/slides/slides/Testes_Inflammation_GranulomatousOrchitis1.jpg">
            <a:extLst>
              <a:ext uri="{FF2B5EF4-FFF2-40B4-BE49-F238E27FC236}">
                <a16:creationId xmlns:a16="http://schemas.microsoft.com/office/drawing/2014/main" xmlns="" id="{D3EF9BEA-279E-90FC-30CF-193E7CD32C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3273"/>
          <a:stretch>
            <a:fillRect/>
          </a:stretch>
        </p:blipFill>
        <p:spPr bwMode="auto">
          <a:xfrm>
            <a:off x="3354388" y="1000126"/>
            <a:ext cx="5027612"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Rectangle 2">
            <a:extLst>
              <a:ext uri="{FF2B5EF4-FFF2-40B4-BE49-F238E27FC236}">
                <a16:creationId xmlns:a16="http://schemas.microsoft.com/office/drawing/2014/main" xmlns="" id="{78ABA657-814C-5B02-E3DA-8F3E225C17D9}"/>
              </a:ext>
            </a:extLst>
          </p:cNvPr>
          <p:cNvSpPr>
            <a:spLocks noChangeArrowheads="1"/>
          </p:cNvSpPr>
          <p:nvPr/>
        </p:nvSpPr>
        <p:spPr bwMode="auto">
          <a:xfrm>
            <a:off x="2595564" y="4786313"/>
            <a:ext cx="6643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b="1">
                <a:solidFill>
                  <a:srgbClr val="000000"/>
                </a:solidFill>
              </a:rPr>
              <a:t>Idiopathic granulomatous orchitis</a:t>
            </a:r>
            <a:r>
              <a:rPr lang="en-US" altLang="sr-Latn-RS" sz="1800">
                <a:solidFill>
                  <a:srgbClr val="000000"/>
                </a:solidFill>
              </a:rPr>
              <a:t>. The patient was an elderly man who presented with diffusely enlarged painful left testis. Special stains for acid-fast bacilli, fungi, and bacteria were negative. </a:t>
            </a:r>
            <a:endParaRPr lang="sr-Latn-CS" altLang="sr-Latn-RS" sz="1800">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ttp://www.webpathology.com/slides/slides/Testes_Inflammation_GranulomatousOrchitis2.jpg">
            <a:extLst>
              <a:ext uri="{FF2B5EF4-FFF2-40B4-BE49-F238E27FC236}">
                <a16:creationId xmlns:a16="http://schemas.microsoft.com/office/drawing/2014/main" xmlns="" id="{6ABBBFBF-30E6-74BC-74C4-C5D8A0B28F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3273"/>
          <a:stretch>
            <a:fillRect/>
          </a:stretch>
        </p:blipFill>
        <p:spPr bwMode="auto">
          <a:xfrm>
            <a:off x="3167063" y="700088"/>
            <a:ext cx="5429250" cy="404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Rectangle 2">
            <a:extLst>
              <a:ext uri="{FF2B5EF4-FFF2-40B4-BE49-F238E27FC236}">
                <a16:creationId xmlns:a16="http://schemas.microsoft.com/office/drawing/2014/main" xmlns="" id="{4D049015-F991-B235-6971-5AA827BCC6F2}"/>
              </a:ext>
            </a:extLst>
          </p:cNvPr>
          <p:cNvSpPr>
            <a:spLocks noChangeArrowheads="1"/>
          </p:cNvSpPr>
          <p:nvPr/>
        </p:nvSpPr>
        <p:spPr bwMode="auto">
          <a:xfrm>
            <a:off x="2595564" y="4857750"/>
            <a:ext cx="6643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a:t>
            </a:r>
            <a:r>
              <a:rPr lang="sr-Latn-CS" altLang="sr-Latn-RS" sz="1800">
                <a:solidFill>
                  <a:srgbClr val="000000"/>
                </a:solidFill>
              </a:rPr>
              <a:t>n granulomatous orchitis, distinct granulomas are not present; however, accumulation of epithelioid histiocytes, lymphocytes, and plasma cells in the seminiferous tubules creates a granulomatous appearance.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131596" y="3958830"/>
            <a:ext cx="2893219" cy="523875"/>
          </a:xfrm>
        </p:spPr>
        <p:txBody>
          <a:bodyPr/>
          <a:lstStyle/>
          <a:p>
            <a:pPr>
              <a:defRPr/>
            </a:pPr>
            <a:endParaRPr lang="en-US" b="1" dirty="0">
              <a:solidFill>
                <a:srgbClr val="002060"/>
              </a:solidFill>
            </a:endParaRPr>
          </a:p>
        </p:txBody>
      </p:sp>
      <p:pic>
        <p:nvPicPr>
          <p:cNvPr id="51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39414" y="1075727"/>
            <a:ext cx="7031865" cy="279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3825024" y="1970486"/>
            <a:ext cx="5525037" cy="714375"/>
          </a:xfrm>
        </p:spPr>
        <p:txBody>
          <a:bodyPr/>
          <a:lstStyle/>
          <a:p>
            <a:pPr>
              <a:defRPr/>
            </a:pPr>
            <a:r>
              <a:rPr lang="en-US" sz="2800" b="1" dirty="0">
                <a:solidFill>
                  <a:srgbClr val="000099">
                    <a:lumMod val="75000"/>
                  </a:srgbClr>
                </a:solidFill>
                <a:latin typeface="Arial" panose="020B0604020202020204" pitchFamily="34" charset="0"/>
                <a:cs typeface="Arial" panose="020B0604020202020204" pitchFamily="34" charset="0"/>
              </a:rPr>
              <a:t>Pathology of the </a:t>
            </a:r>
            <a:r>
              <a:rPr lang="sr-Latn-RS" sz="2800" b="1" dirty="0">
                <a:solidFill>
                  <a:srgbClr val="000099">
                    <a:lumMod val="75000"/>
                  </a:srgbClr>
                </a:solidFill>
                <a:latin typeface="Arial" panose="020B0604020202020204" pitchFamily="34" charset="0"/>
                <a:cs typeface="Arial" panose="020B0604020202020204" pitchFamily="34" charset="0"/>
              </a:rPr>
              <a:t>testis and epididymis</a:t>
            </a:r>
            <a:endParaRPr lang="sr-Cyrl-CS" sz="3200" dirty="0">
              <a:solidFill>
                <a:srgbClr val="000099">
                  <a:lumMod val="75000"/>
                </a:srgbClr>
              </a:solidFill>
              <a:latin typeface="Arial" panose="020B0604020202020204" pitchFamily="34" charset="0"/>
              <a:cs typeface="Arial" panose="020B0604020202020204" pitchFamily="34" charset="0"/>
            </a:endParaRPr>
          </a:p>
        </p:txBody>
      </p:sp>
      <p:sp>
        <p:nvSpPr>
          <p:cNvPr id="5125" name="Subtitle 2"/>
          <p:cNvSpPr txBox="1">
            <a:spLocks/>
          </p:cNvSpPr>
          <p:nvPr/>
        </p:nvSpPr>
        <p:spPr bwMode="auto">
          <a:xfrm>
            <a:off x="5286375" y="3050381"/>
            <a:ext cx="27384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8932" tIns="14467" rIns="28932" bIns="14467"/>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lnSpc>
                <a:spcPct val="90000"/>
              </a:lnSpc>
              <a:spcBef>
                <a:spcPts val="750"/>
              </a:spcBef>
            </a:pPr>
            <a:r>
              <a:rPr lang="en-US">
                <a:solidFill>
                  <a:srgbClr val="002060"/>
                </a:solidFill>
                <a:latin typeface="Times New Roman" panose="02020603050405020304" pitchFamily="18" charset="0"/>
                <a:cs typeface="Times New Roman" panose="02020603050405020304" pitchFamily="18" charset="0"/>
              </a:rPr>
              <a:t>Full Prof. Milica Mijović</a:t>
            </a:r>
          </a:p>
        </p:txBody>
      </p:sp>
      <p:pic>
        <p:nvPicPr>
          <p:cNvPr id="8" name="Picture 7">
            <a:extLst>
              <a:ext uri="{FF2B5EF4-FFF2-40B4-BE49-F238E27FC236}">
                <a16:creationId xmlns:a16="http://schemas.microsoft.com/office/drawing/2014/main" xmlns="" id="{7D5B04D9-E051-E799-6648-CB9F6C0F5AB5}"/>
              </a:ext>
            </a:extLst>
          </p:cNvPr>
          <p:cNvPicPr>
            <a:picLocks noChangeAspect="1"/>
          </p:cNvPicPr>
          <p:nvPr/>
        </p:nvPicPr>
        <p:blipFill>
          <a:blip r:embed="rId3"/>
          <a:stretch>
            <a:fillRect/>
          </a:stretch>
        </p:blipFill>
        <p:spPr>
          <a:xfrm>
            <a:off x="5279932" y="3958830"/>
            <a:ext cx="2751324" cy="2468880"/>
          </a:xfrm>
          <a:prstGeom prst="rect">
            <a:avLst/>
          </a:prstGeom>
        </p:spPr>
      </p:pic>
    </p:spTree>
    <p:extLst>
      <p:ext uri="{BB962C8B-B14F-4D97-AF65-F5344CB8AC3E}">
        <p14:creationId xmlns:p14="http://schemas.microsoft.com/office/powerpoint/2010/main" val="1331494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7946ED-CB61-80A5-0FA6-06CCE6B999D9}"/>
              </a:ext>
            </a:extLst>
          </p:cNvPr>
          <p:cNvSpPr>
            <a:spLocks noGrp="1"/>
          </p:cNvSpPr>
          <p:nvPr>
            <p:ph type="ctrTitle" sz="quarter"/>
          </p:nvPr>
        </p:nvSpPr>
        <p:spPr/>
        <p:txBody>
          <a:bodyPr/>
          <a:lstStyle/>
          <a:p>
            <a:pPr>
              <a:defRPr/>
            </a:pPr>
            <a:r>
              <a:rPr lang="en-US"/>
              <a:t>Infertility</a:t>
            </a:r>
            <a:endParaRPr lang="sr-Latn-C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B4C5A7-E28D-B02B-C83A-8881FF914498}"/>
              </a:ext>
            </a:extLst>
          </p:cNvPr>
          <p:cNvSpPr>
            <a:spLocks noGrp="1"/>
          </p:cNvSpPr>
          <p:nvPr>
            <p:ph type="title"/>
          </p:nvPr>
        </p:nvSpPr>
        <p:spPr/>
        <p:txBody>
          <a:bodyPr>
            <a:normAutofit fontScale="90000"/>
          </a:bodyPr>
          <a:lstStyle/>
          <a:p>
            <a:pPr eaLnBrk="1" fontAlgn="auto" hangingPunct="1">
              <a:spcAft>
                <a:spcPts val="0"/>
              </a:spcAft>
              <a:defRPr/>
            </a:pPr>
            <a:r>
              <a:rPr lang="en-GB" sz="4400">
                <a:solidFill>
                  <a:srgbClr val="FF0000"/>
                </a:solidFill>
              </a:rPr>
              <a:t>Pretesticular causes</a:t>
            </a:r>
            <a:r>
              <a:rPr lang="sr-Cyrl-CS" sz="4400">
                <a:solidFill>
                  <a:srgbClr val="FF0000"/>
                </a:solidFill>
              </a:rPr>
              <a:t/>
            </a:r>
            <a:br>
              <a:rPr lang="sr-Cyrl-CS" sz="4400">
                <a:solidFill>
                  <a:srgbClr val="FF0000"/>
                </a:solidFill>
              </a:rPr>
            </a:br>
            <a:endParaRPr lang="sr-Cyrl-CS">
              <a:solidFill>
                <a:srgbClr val="FF0000"/>
              </a:solidFill>
            </a:endParaRPr>
          </a:p>
        </p:txBody>
      </p:sp>
      <p:sp>
        <p:nvSpPr>
          <p:cNvPr id="17411" name="Content Placeholder 4">
            <a:extLst>
              <a:ext uri="{FF2B5EF4-FFF2-40B4-BE49-F238E27FC236}">
                <a16:creationId xmlns:a16="http://schemas.microsoft.com/office/drawing/2014/main" xmlns="" id="{0966C9C8-209F-4070-450F-5D2CAB842B60}"/>
              </a:ext>
            </a:extLst>
          </p:cNvPr>
          <p:cNvSpPr>
            <a:spLocks noGrp="1"/>
          </p:cNvSpPr>
          <p:nvPr>
            <p:ph idx="1"/>
          </p:nvPr>
        </p:nvSpPr>
        <p:spPr/>
        <p:txBody>
          <a:bodyPr/>
          <a:lstStyle/>
          <a:p>
            <a:pPr eaLnBrk="1" hangingPunct="1">
              <a:buFont typeface="Wingdings 2" pitchFamily="18" charset="2"/>
              <a:buBlip>
                <a:blip r:embed="rId2"/>
              </a:buBlip>
              <a:defRPr/>
            </a:pPr>
            <a:r>
              <a:rPr lang="sr-Latn-RS">
                <a:solidFill>
                  <a:srgbClr val="FF0000"/>
                </a:solidFill>
                <a:effectLst/>
                <a:latin typeface="Arial" panose="020B0604020202020204" pitchFamily="34" charset="0"/>
              </a:rPr>
              <a:t>Hypogonadism</a:t>
            </a:r>
            <a:r>
              <a:rPr lang="sr-Latn-RS">
                <a:solidFill>
                  <a:schemeClr val="tx2">
                    <a:lumMod val="60000"/>
                    <a:lumOff val="40000"/>
                  </a:schemeClr>
                </a:solidFill>
                <a:effectLst/>
                <a:latin typeface="Arial" panose="020B0604020202020204" pitchFamily="34" charset="0"/>
              </a:rPr>
              <a:t> </a:t>
            </a:r>
            <a:r>
              <a:rPr lang="en-GB">
                <a:solidFill>
                  <a:schemeClr val="tx2">
                    <a:lumMod val="60000"/>
                    <a:lumOff val="40000"/>
                  </a:schemeClr>
                </a:solidFill>
                <a:latin typeface="Arial" panose="020B0604020202020204" pitchFamily="34" charset="0"/>
              </a:rPr>
              <a:t>due to various causes</a:t>
            </a:r>
            <a:endParaRPr lang="sr-Cyrl-CS">
              <a:solidFill>
                <a:schemeClr val="tx2">
                  <a:lumMod val="60000"/>
                  <a:lumOff val="40000"/>
                </a:schemeClr>
              </a:solidFill>
              <a:latin typeface="Arial" panose="020B0604020202020204" pitchFamily="34" charset="0"/>
            </a:endParaRPr>
          </a:p>
          <a:p>
            <a:pPr eaLnBrk="1" hangingPunct="1">
              <a:buFont typeface="Wingdings 2" pitchFamily="18" charset="2"/>
              <a:buBlip>
                <a:blip r:embed="rId2"/>
              </a:buBlip>
              <a:defRPr/>
            </a:pPr>
            <a:r>
              <a:rPr lang="sr-Latn-RS">
                <a:solidFill>
                  <a:srgbClr val="FF0000"/>
                </a:solidFill>
                <a:effectLst/>
                <a:latin typeface="Arial" panose="020B0604020202020204" pitchFamily="34" charset="0"/>
              </a:rPr>
              <a:t>Drugs, alcohol, smoking</a:t>
            </a:r>
            <a:endParaRPr lang="sr-Cyrl-CS">
              <a:solidFill>
                <a:srgbClr val="FF0000"/>
              </a:solidFill>
              <a:effectLst/>
              <a:latin typeface="Arial" panose="020B0604020202020204" pitchFamily="34" charset="0"/>
            </a:endParaRPr>
          </a:p>
          <a:p>
            <a:pPr eaLnBrk="1" hangingPunct="1">
              <a:buFont typeface="Wingdings 2" pitchFamily="18" charset="2"/>
              <a:buBlip>
                <a:blip r:embed="rId2"/>
              </a:buBlip>
              <a:defRPr/>
            </a:pPr>
            <a:r>
              <a:rPr lang="en-GB">
                <a:solidFill>
                  <a:srgbClr val="FF0000"/>
                </a:solidFill>
                <a:latin typeface="Arial" panose="020B0604020202020204" pitchFamily="34" charset="0"/>
              </a:rPr>
              <a:t>Strenuous riding </a:t>
            </a:r>
            <a:r>
              <a:rPr lang="sr-Latn-RS">
                <a:solidFill>
                  <a:schemeClr val="tx2">
                    <a:lumMod val="60000"/>
                    <a:lumOff val="40000"/>
                  </a:schemeClr>
                </a:solidFill>
                <a:latin typeface="Arial" panose="020B0604020202020204" pitchFamily="34" charset="0"/>
              </a:rPr>
              <a:t>(Bicycle riding, Horseback riding, </a:t>
            </a:r>
            <a:endParaRPr lang="sr-Cyrl-CS">
              <a:solidFill>
                <a:schemeClr val="tx2">
                  <a:lumMod val="60000"/>
                  <a:lumOff val="40000"/>
                </a:schemeClr>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895D55-FE12-2FAB-060E-5C694393381F}"/>
              </a:ext>
            </a:extLst>
          </p:cNvPr>
          <p:cNvSpPr>
            <a:spLocks noGrp="1"/>
          </p:cNvSpPr>
          <p:nvPr>
            <p:ph type="title"/>
          </p:nvPr>
        </p:nvSpPr>
        <p:spPr/>
        <p:txBody>
          <a:bodyPr>
            <a:normAutofit fontScale="90000"/>
          </a:bodyPr>
          <a:lstStyle/>
          <a:p>
            <a:pPr eaLnBrk="1" fontAlgn="auto" hangingPunct="1">
              <a:spcAft>
                <a:spcPts val="0"/>
              </a:spcAft>
              <a:defRPr/>
            </a:pPr>
            <a:r>
              <a:rPr lang="en-GB">
                <a:solidFill>
                  <a:srgbClr val="FF0000"/>
                </a:solidFill>
              </a:rPr>
              <a:t>Testicular factors</a:t>
            </a:r>
            <a:r>
              <a:rPr lang="sr-Cyrl-CS"/>
              <a:t/>
            </a:r>
            <a:br>
              <a:rPr lang="sr-Cyrl-CS"/>
            </a:br>
            <a:endParaRPr lang="sr-Cyrl-CS"/>
          </a:p>
        </p:txBody>
      </p:sp>
      <p:sp>
        <p:nvSpPr>
          <p:cNvPr id="14339" name="Content Placeholder 2">
            <a:extLst>
              <a:ext uri="{FF2B5EF4-FFF2-40B4-BE49-F238E27FC236}">
                <a16:creationId xmlns:a16="http://schemas.microsoft.com/office/drawing/2014/main" xmlns="" id="{09708FBE-BC6D-EA27-996C-4BE3973C6FAF}"/>
              </a:ext>
            </a:extLst>
          </p:cNvPr>
          <p:cNvSpPr>
            <a:spLocks noGrp="1"/>
          </p:cNvSpPr>
          <p:nvPr>
            <p:ph idx="1"/>
          </p:nvPr>
        </p:nvSpPr>
        <p:spPr>
          <a:xfrm>
            <a:off x="1981200" y="857250"/>
            <a:ext cx="8229600" cy="6000750"/>
          </a:xfrm>
        </p:spPr>
        <p:txBody>
          <a:bodyPr>
            <a:normAutofit lnSpcReduction="10000"/>
          </a:bodyPr>
          <a:lstStyle/>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Testicular factors of male infertility include: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Bad </a:t>
            </a:r>
            <a:r>
              <a:rPr lang="en-GB" sz="1600" u="sng">
                <a:solidFill>
                  <a:schemeClr val="tx2">
                    <a:lumMod val="75000"/>
                  </a:schemeClr>
                </a:solidFill>
                <a:latin typeface="Arial" panose="020B0604020202020204" pitchFamily="34" charset="0"/>
                <a:hlinkClick r:id="rId3" tooltip="Semen quality"/>
              </a:rPr>
              <a:t>semen quality</a:t>
            </a:r>
            <a:r>
              <a:rPr lang="en-GB" sz="1600">
                <a:solidFill>
                  <a:schemeClr val="tx2">
                    <a:lumMod val="75000"/>
                  </a:schemeClr>
                </a:solidFill>
                <a:latin typeface="Arial" panose="020B0604020202020204" pitchFamily="34" charset="0"/>
              </a:rPr>
              <a:t> </a:t>
            </a:r>
            <a:endParaRPr lang="sr-Cyrl-CS" sz="1600">
              <a:solidFill>
                <a:schemeClr val="tx2">
                  <a:lumMod val="75000"/>
                </a:schemeClr>
              </a:solidFill>
              <a:latin typeface="Arial" panose="020B0604020202020204" pitchFamily="34" charset="0"/>
            </a:endParaRPr>
          </a:p>
          <a:p>
            <a:pPr marL="868680" lvl="1" indent="-283464" eaLnBrk="1" fontAlgn="auto" hangingPunct="1">
              <a:spcAft>
                <a:spcPts val="0"/>
              </a:spcAft>
              <a:buBlip>
                <a:blip r:embed="rId2"/>
              </a:buBlip>
              <a:defRPr/>
            </a:pPr>
            <a:r>
              <a:rPr lang="en-GB" sz="1600">
                <a:solidFill>
                  <a:schemeClr val="tx2">
                    <a:lumMod val="75000"/>
                  </a:schemeClr>
                </a:solidFill>
                <a:latin typeface="Arial" panose="020B0604020202020204" pitchFamily="34" charset="0"/>
              </a:rPr>
              <a:t>Abnormal sperm morphology</a:t>
            </a:r>
            <a:endParaRPr lang="sr-Cyrl-CS" sz="1600">
              <a:solidFill>
                <a:schemeClr val="tx2">
                  <a:lumMod val="75000"/>
                </a:schemeClr>
              </a:solidFill>
              <a:latin typeface="Arial" panose="020B0604020202020204" pitchFamily="34" charset="0"/>
            </a:endParaRPr>
          </a:p>
          <a:p>
            <a:pPr marL="868680" lvl="1" indent="-283464" eaLnBrk="1" fontAlgn="auto" hangingPunct="1">
              <a:spcAft>
                <a:spcPts val="0"/>
              </a:spcAft>
              <a:buBlip>
                <a:blip r:embed="rId2"/>
              </a:buBlip>
              <a:defRPr/>
            </a:pPr>
            <a:r>
              <a:rPr lang="en-GB" sz="1600" u="sng">
                <a:solidFill>
                  <a:schemeClr val="tx2">
                    <a:lumMod val="75000"/>
                  </a:schemeClr>
                </a:solidFill>
                <a:latin typeface="Arial" panose="020B0604020202020204" pitchFamily="34" charset="0"/>
                <a:hlinkClick r:id="rId4" tooltip="Oligospermia"/>
              </a:rPr>
              <a:t>oligospermia</a:t>
            </a:r>
            <a:endParaRPr lang="sr-Cyrl-CS" sz="1600">
              <a:solidFill>
                <a:schemeClr val="tx2">
                  <a:lumMod val="75000"/>
                </a:schemeClr>
              </a:solidFill>
              <a:latin typeface="Arial" panose="020B0604020202020204" pitchFamily="34" charset="0"/>
            </a:endParaRPr>
          </a:p>
          <a:p>
            <a:pPr marL="868680" lvl="1" indent="-283464" eaLnBrk="1" fontAlgn="auto" hangingPunct="1">
              <a:spcAft>
                <a:spcPts val="0"/>
              </a:spcAft>
              <a:buBlip>
                <a:blip r:embed="rId2"/>
              </a:buBlip>
              <a:defRPr/>
            </a:pPr>
            <a:r>
              <a:rPr lang="en-GB" sz="1600" u="sng">
                <a:solidFill>
                  <a:schemeClr val="tx2">
                    <a:lumMod val="75000"/>
                  </a:schemeClr>
                </a:solidFill>
                <a:latin typeface="Arial" panose="020B0604020202020204" pitchFamily="34" charset="0"/>
                <a:hlinkClick r:id="rId5" tooltip="Azoospermia"/>
              </a:rPr>
              <a:t>Azoospermia</a:t>
            </a:r>
            <a:r>
              <a:rPr lang="en-GB" sz="1600">
                <a:solidFill>
                  <a:schemeClr val="tx2">
                    <a:lumMod val="75000"/>
                  </a:schemeClr>
                </a:solidFill>
                <a:latin typeface="Arial" panose="020B0604020202020204" pitchFamily="34" charset="0"/>
              </a:rPr>
              <a:t> (complete lack of sperm in semen, can be due to scar tissue in testicle)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Factors that, in turn, affect the semen quality include: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Genetic defects on the </a:t>
            </a:r>
            <a:r>
              <a:rPr lang="en-GB" sz="1600" u="sng">
                <a:solidFill>
                  <a:schemeClr val="tx2">
                    <a:lumMod val="75000"/>
                  </a:schemeClr>
                </a:solidFill>
                <a:latin typeface="Arial" panose="020B0604020202020204" pitchFamily="34" charset="0"/>
                <a:hlinkClick r:id="rId6" tooltip="Y chromosome"/>
              </a:rPr>
              <a:t>Y chromosome</a:t>
            </a:r>
            <a:r>
              <a:rPr lang="en-GB" sz="1600">
                <a:solidFill>
                  <a:schemeClr val="tx2">
                    <a:lumMod val="75000"/>
                  </a:schemeClr>
                </a:solidFill>
                <a:latin typeface="Arial" panose="020B0604020202020204" pitchFamily="34" charset="0"/>
              </a:rPr>
              <a:t> </a:t>
            </a:r>
            <a:endParaRPr lang="sr-Cyrl-CS" sz="1600">
              <a:solidFill>
                <a:schemeClr val="tx2">
                  <a:lumMod val="75000"/>
                </a:schemeClr>
              </a:solidFill>
              <a:latin typeface="Arial" panose="020B0604020202020204" pitchFamily="34" charset="0"/>
            </a:endParaRPr>
          </a:p>
          <a:p>
            <a:pPr marL="868680" lvl="1" indent="-283464" eaLnBrk="1" fontAlgn="auto" hangingPunct="1">
              <a:spcAft>
                <a:spcPts val="0"/>
              </a:spcAft>
              <a:buBlip>
                <a:blip r:embed="rId2"/>
              </a:buBlip>
              <a:defRPr/>
            </a:pPr>
            <a:r>
              <a:rPr lang="en-GB" sz="1600" u="sng">
                <a:solidFill>
                  <a:schemeClr val="tx2">
                    <a:lumMod val="75000"/>
                  </a:schemeClr>
                </a:solidFill>
                <a:latin typeface="Arial" panose="020B0604020202020204" pitchFamily="34" charset="0"/>
                <a:hlinkClick r:id="rId7" tooltip="Y chromosome microdeletion"/>
              </a:rPr>
              <a:t>Y chromosome microdeletions</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Abnormal set of chromosomes </a:t>
            </a:r>
            <a:endParaRPr lang="sr-Cyrl-CS" sz="1600">
              <a:solidFill>
                <a:schemeClr val="tx2">
                  <a:lumMod val="75000"/>
                </a:schemeClr>
              </a:solidFill>
              <a:latin typeface="Arial" panose="020B0604020202020204" pitchFamily="34" charset="0"/>
            </a:endParaRPr>
          </a:p>
          <a:p>
            <a:pPr marL="868680" lvl="1" indent="-283464" eaLnBrk="1" fontAlgn="auto" hangingPunct="1">
              <a:spcAft>
                <a:spcPts val="0"/>
              </a:spcAft>
              <a:buBlip>
                <a:blip r:embed="rId2"/>
              </a:buBlip>
              <a:defRPr/>
            </a:pPr>
            <a:r>
              <a:rPr lang="en-GB" sz="1600" u="sng">
                <a:solidFill>
                  <a:schemeClr val="tx2">
                    <a:lumMod val="75000"/>
                  </a:schemeClr>
                </a:solidFill>
                <a:latin typeface="Arial" panose="020B0604020202020204" pitchFamily="34" charset="0"/>
                <a:hlinkClick r:id="rId8" tooltip="Klinefelter syndrome"/>
              </a:rPr>
              <a:t>Klinefelter syndrome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9" tooltip="Neoplasm"/>
              </a:rPr>
              <a:t>Neoplasm</a:t>
            </a:r>
            <a:r>
              <a:rPr lang="en-GB" sz="1600">
                <a:solidFill>
                  <a:schemeClr val="tx2">
                    <a:lumMod val="75000"/>
                  </a:schemeClr>
                </a:solidFill>
                <a:latin typeface="Arial" panose="020B0604020202020204" pitchFamily="34" charset="0"/>
              </a:rPr>
              <a:t>, e.g. </a:t>
            </a:r>
            <a:r>
              <a:rPr lang="en-GB" sz="1600" u="sng">
                <a:solidFill>
                  <a:schemeClr val="tx2">
                    <a:lumMod val="75000"/>
                  </a:schemeClr>
                </a:solidFill>
                <a:latin typeface="Arial" panose="020B0604020202020204" pitchFamily="34" charset="0"/>
                <a:hlinkClick r:id="rId10" tooltip="Seminoma"/>
              </a:rPr>
              <a:t>seminoma</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1" tooltip="Idiopathic"/>
              </a:rPr>
              <a:t>Idiopathic</a:t>
            </a:r>
            <a:r>
              <a:rPr lang="en-GB" sz="1600">
                <a:solidFill>
                  <a:schemeClr val="tx2">
                    <a:lumMod val="75000"/>
                  </a:schemeClr>
                </a:solidFill>
                <a:latin typeface="Arial" panose="020B0604020202020204" pitchFamily="34" charset="0"/>
              </a:rPr>
              <a:t> failure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2" tooltip="Cryptorchidism"/>
              </a:rPr>
              <a:t>Cryptorchidism</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3" tooltip="Varicocele"/>
              </a:rPr>
              <a:t>Varicocele</a:t>
            </a:r>
            <a:r>
              <a:rPr lang="en-GB" sz="1600">
                <a:solidFill>
                  <a:schemeClr val="tx2">
                    <a:lumMod val="75000"/>
                  </a:schemeClr>
                </a:solidFill>
                <a:latin typeface="Arial" panose="020B0604020202020204" pitchFamily="34" charset="0"/>
              </a:rPr>
              <a:t> (14% in one study)</a:t>
            </a:r>
            <a:r>
              <a:rPr lang="en-GB" sz="1600" u="sng" baseline="30000">
                <a:solidFill>
                  <a:schemeClr val="tx2">
                    <a:lumMod val="75000"/>
                  </a:schemeClr>
                </a:solidFill>
                <a:latin typeface="Arial" panose="020B0604020202020204" pitchFamily="34" charset="0"/>
                <a:hlinkClick r:id="rId14"/>
              </a:rPr>
              <a:t>[</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5" tooltip="Physical trauma"/>
              </a:rPr>
              <a:t>Trauma</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6" tooltip="Hydrocele"/>
              </a:rPr>
              <a:t>Hydrocele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7" tooltip="Mumps"/>
              </a:rPr>
              <a:t>Mumps</a:t>
            </a:r>
            <a:endParaRPr lang="sr-Cyrl-CS" sz="1600" u="sng" baseline="300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8" tooltip="Malaria"/>
              </a:rPr>
              <a:t>Malaria</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u="sng">
                <a:solidFill>
                  <a:schemeClr val="tx2">
                    <a:lumMod val="75000"/>
                  </a:schemeClr>
                </a:solidFill>
                <a:latin typeface="Arial" panose="020B0604020202020204" pitchFamily="34" charset="0"/>
                <a:hlinkClick r:id="rId19" tooltip="Testicular dysgenesis syndrome (page does not exist)"/>
              </a:rPr>
              <a:t>Testicular dysgenesis syndrome</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Blip>
                <a:blip r:embed="rId2"/>
              </a:buBlip>
              <a:defRPr/>
            </a:pPr>
            <a:r>
              <a:rPr lang="en-GB" sz="1600">
                <a:solidFill>
                  <a:schemeClr val="tx2">
                    <a:lumMod val="75000"/>
                  </a:schemeClr>
                </a:solidFill>
                <a:latin typeface="Arial" panose="020B0604020202020204" pitchFamily="34" charset="0"/>
              </a:rPr>
              <a:t>Defects in </a:t>
            </a:r>
            <a:r>
              <a:rPr lang="en-GB" sz="1600" b="1" u="sng">
                <a:solidFill>
                  <a:schemeClr val="tx2">
                    <a:lumMod val="75000"/>
                  </a:schemeClr>
                </a:solidFill>
                <a:latin typeface="Arial" panose="020B0604020202020204" pitchFamily="34" charset="0"/>
                <a:hlinkClick r:id="rId20" tooltip="USP26"/>
              </a:rPr>
              <a:t>USP26</a:t>
            </a:r>
            <a:r>
              <a:rPr lang="en-GB" sz="1600" b="1">
                <a:solidFill>
                  <a:schemeClr val="tx2">
                    <a:lumMod val="75000"/>
                  </a:schemeClr>
                </a:solidFill>
                <a:latin typeface="Arial" panose="020B0604020202020204" pitchFamily="34" charset="0"/>
              </a:rPr>
              <a:t> </a:t>
            </a:r>
            <a:r>
              <a:rPr lang="sr-Latn-RS" sz="1600">
                <a:solidFill>
                  <a:schemeClr val="tx2">
                    <a:lumMod val="75000"/>
                  </a:schemeClr>
                </a:solidFill>
                <a:latin typeface="Arial" panose="020B0604020202020204" pitchFamily="34" charset="0"/>
              </a:rPr>
              <a:t>(</a:t>
            </a:r>
            <a:r>
              <a:rPr lang="en-US" sz="1600">
                <a:solidFill>
                  <a:srgbClr val="311FB3"/>
                </a:solidFill>
                <a:effectLst/>
                <a:latin typeface="Arial" panose="020B0604020202020204" pitchFamily="34" charset="0"/>
              </a:rPr>
              <a:t>Ubiquitin Specific Peptidase 26 is a Protein Coding gene. Diseases associated with </a:t>
            </a:r>
            <a:r>
              <a:rPr lang="en-US" sz="1600" b="1">
                <a:solidFill>
                  <a:srgbClr val="311FB3"/>
                </a:solidFill>
                <a:effectLst/>
                <a:latin typeface="Arial" panose="020B0604020202020204" pitchFamily="34" charset="0"/>
              </a:rPr>
              <a:t>USP26</a:t>
            </a:r>
            <a:r>
              <a:rPr lang="en-US" sz="1600">
                <a:solidFill>
                  <a:srgbClr val="311FB3"/>
                </a:solidFill>
                <a:effectLst/>
                <a:latin typeface="Arial" panose="020B0604020202020204" pitchFamily="34" charset="0"/>
              </a:rPr>
              <a:t> include Male Infertility and Azoospermia</a:t>
            </a:r>
            <a:r>
              <a:rPr lang="sr-Latn-RS" sz="1600">
                <a:solidFill>
                  <a:srgbClr val="4D5156"/>
                </a:solidFill>
                <a:effectLst/>
                <a:latin typeface="Arial" panose="020B0604020202020204" pitchFamily="34" charset="0"/>
              </a:rPr>
              <a:t>)</a:t>
            </a:r>
            <a:r>
              <a:rPr lang="en-US" sz="1600">
                <a:solidFill>
                  <a:srgbClr val="4D5156"/>
                </a:solidFill>
                <a:effectLst/>
                <a:latin typeface="Arial" panose="020B0604020202020204" pitchFamily="34" charset="0"/>
              </a:rPr>
              <a:t>. </a:t>
            </a:r>
            <a:endParaRPr lang="sr-Cyrl-CS" sz="1600">
              <a:solidFill>
                <a:schemeClr val="tx2">
                  <a:lumMod val="75000"/>
                </a:schemeClr>
              </a:solidFill>
              <a:latin typeface="Arial" panose="020B0604020202020204" pitchFamily="34" charset="0"/>
            </a:endParaRPr>
          </a:p>
          <a:p>
            <a:pPr marL="548640" indent="-411480" eaLnBrk="1" fontAlgn="auto" hangingPunct="1">
              <a:spcAft>
                <a:spcPts val="0"/>
              </a:spcAft>
              <a:buClr>
                <a:schemeClr val="tx1">
                  <a:shade val="95000"/>
                </a:schemeClr>
              </a:buClr>
              <a:buFont typeface="Wingdings 2"/>
              <a:buChar char=""/>
              <a:defRPr/>
            </a:pPr>
            <a:endParaRPr lang="sr-Cyrl-CS" sz="16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2852AB-009B-87B4-1484-A3178DFB0942}"/>
              </a:ext>
            </a:extLst>
          </p:cNvPr>
          <p:cNvSpPr>
            <a:spLocks noGrp="1"/>
          </p:cNvSpPr>
          <p:nvPr>
            <p:ph type="title"/>
          </p:nvPr>
        </p:nvSpPr>
        <p:spPr/>
        <p:txBody>
          <a:bodyPr>
            <a:normAutofit fontScale="90000"/>
          </a:bodyPr>
          <a:lstStyle/>
          <a:p>
            <a:pPr eaLnBrk="1" fontAlgn="auto" hangingPunct="1">
              <a:spcAft>
                <a:spcPts val="0"/>
              </a:spcAft>
              <a:defRPr/>
            </a:pPr>
            <a:r>
              <a:rPr lang="en-GB">
                <a:solidFill>
                  <a:srgbClr val="FF0000"/>
                </a:solidFill>
              </a:rPr>
              <a:t>Posttesticular causes</a:t>
            </a:r>
            <a:r>
              <a:rPr lang="sr-Cyrl-CS">
                <a:solidFill>
                  <a:srgbClr val="FF0000"/>
                </a:solidFill>
              </a:rPr>
              <a:t/>
            </a:r>
            <a:br>
              <a:rPr lang="sr-Cyrl-CS">
                <a:solidFill>
                  <a:srgbClr val="FF0000"/>
                </a:solidFill>
              </a:rPr>
            </a:br>
            <a:endParaRPr lang="sr-Cyrl-CS">
              <a:solidFill>
                <a:srgbClr val="FF0000"/>
              </a:solidFill>
            </a:endParaRPr>
          </a:p>
        </p:txBody>
      </p:sp>
      <p:sp>
        <p:nvSpPr>
          <p:cNvPr id="19459" name="Content Placeholder 2">
            <a:extLst>
              <a:ext uri="{FF2B5EF4-FFF2-40B4-BE49-F238E27FC236}">
                <a16:creationId xmlns:a16="http://schemas.microsoft.com/office/drawing/2014/main" xmlns="" id="{BB3C7063-F083-84E2-980F-2E5264BAA769}"/>
              </a:ext>
            </a:extLst>
          </p:cNvPr>
          <p:cNvSpPr>
            <a:spLocks noGrp="1"/>
          </p:cNvSpPr>
          <p:nvPr>
            <p:ph idx="1"/>
          </p:nvPr>
        </p:nvSpPr>
        <p:spPr>
          <a:xfrm>
            <a:off x="1981200" y="1000125"/>
            <a:ext cx="8229600" cy="5308600"/>
          </a:xfrm>
        </p:spPr>
        <p:txBody>
          <a:bodyPr/>
          <a:lstStyle/>
          <a:p>
            <a:pPr eaLnBrk="1" hangingPunct="1">
              <a:buFont typeface="Wingdings 2" pitchFamily="18" charset="2"/>
              <a:buBlip>
                <a:blip r:embed="rId2"/>
              </a:buBlip>
              <a:defRPr/>
            </a:pPr>
            <a:r>
              <a:rPr lang="en-GB" u="sng">
                <a:solidFill>
                  <a:schemeClr val="tx2">
                    <a:lumMod val="75000"/>
                  </a:schemeClr>
                </a:solidFill>
                <a:hlinkClick r:id="rId3" tooltip="Vas deferens"/>
              </a:rPr>
              <a:t>Vas deferens</a:t>
            </a:r>
            <a:r>
              <a:rPr lang="en-GB">
                <a:solidFill>
                  <a:schemeClr val="tx2">
                    <a:lumMod val="75000"/>
                  </a:schemeClr>
                </a:solidFill>
              </a:rPr>
              <a:t> obstruction</a:t>
            </a:r>
            <a:endParaRPr lang="sr-Cyrl-CS">
              <a:solidFill>
                <a:schemeClr val="tx2">
                  <a:lumMod val="75000"/>
                </a:schemeClr>
              </a:solidFill>
            </a:endParaRPr>
          </a:p>
          <a:p>
            <a:pPr eaLnBrk="1" hangingPunct="1">
              <a:buFont typeface="Wingdings 2" pitchFamily="18" charset="2"/>
              <a:buBlip>
                <a:blip r:embed="rId2"/>
              </a:buBlip>
              <a:defRPr/>
            </a:pPr>
            <a:r>
              <a:rPr lang="en-GB">
                <a:solidFill>
                  <a:schemeClr val="tx2">
                    <a:lumMod val="75000"/>
                  </a:schemeClr>
                </a:solidFill>
              </a:rPr>
              <a:t>Lack of </a:t>
            </a:r>
            <a:r>
              <a:rPr lang="en-GB" u="sng">
                <a:solidFill>
                  <a:schemeClr val="tx2">
                    <a:lumMod val="75000"/>
                  </a:schemeClr>
                </a:solidFill>
                <a:hlinkClick r:id="rId3" tooltip="Vas deferens"/>
              </a:rPr>
              <a:t>Vas deferens</a:t>
            </a:r>
            <a:r>
              <a:rPr lang="en-GB">
                <a:solidFill>
                  <a:schemeClr val="tx2">
                    <a:lumMod val="75000"/>
                  </a:schemeClr>
                </a:solidFill>
              </a:rPr>
              <a:t>, often related to genetic markers for </a:t>
            </a:r>
            <a:r>
              <a:rPr lang="en-GB" u="sng">
                <a:solidFill>
                  <a:schemeClr val="tx2">
                    <a:lumMod val="75000"/>
                  </a:schemeClr>
                </a:solidFill>
                <a:hlinkClick r:id="rId4" tooltip="Cystic Fibrosis"/>
              </a:rPr>
              <a:t>Cystic Fibrosis</a:t>
            </a:r>
            <a:endParaRPr lang="sr-Cyrl-CS">
              <a:solidFill>
                <a:schemeClr val="tx2">
                  <a:lumMod val="75000"/>
                </a:schemeClr>
              </a:solidFill>
            </a:endParaRPr>
          </a:p>
          <a:p>
            <a:pPr eaLnBrk="1" hangingPunct="1">
              <a:buFont typeface="Wingdings 2" pitchFamily="18" charset="2"/>
              <a:buBlip>
                <a:blip r:embed="rId2"/>
              </a:buBlip>
              <a:defRPr/>
            </a:pPr>
            <a:r>
              <a:rPr lang="en-GB" u="sng">
                <a:solidFill>
                  <a:schemeClr val="tx2">
                    <a:lumMod val="75000"/>
                  </a:schemeClr>
                </a:solidFill>
                <a:hlinkClick r:id="rId5" tooltip="Infection"/>
              </a:rPr>
              <a:t>Infection</a:t>
            </a:r>
            <a:r>
              <a:rPr lang="en-GB">
                <a:solidFill>
                  <a:schemeClr val="tx2">
                    <a:lumMod val="75000"/>
                  </a:schemeClr>
                </a:solidFill>
              </a:rPr>
              <a:t>, e.g. </a:t>
            </a:r>
            <a:r>
              <a:rPr lang="en-GB" u="sng">
                <a:solidFill>
                  <a:schemeClr val="tx2">
                    <a:lumMod val="75000"/>
                  </a:schemeClr>
                </a:solidFill>
                <a:hlinkClick r:id="rId6" tooltip="Prostatitis"/>
              </a:rPr>
              <a:t>prostatitis</a:t>
            </a:r>
            <a:endParaRPr lang="sr-Cyrl-CS">
              <a:solidFill>
                <a:schemeClr val="tx2">
                  <a:lumMod val="75000"/>
                </a:schemeClr>
              </a:solidFill>
            </a:endParaRPr>
          </a:p>
          <a:p>
            <a:pPr eaLnBrk="1" hangingPunct="1">
              <a:buFont typeface="Wingdings 2" pitchFamily="18" charset="2"/>
              <a:buBlip>
                <a:blip r:embed="rId2"/>
              </a:buBlip>
              <a:defRPr/>
            </a:pPr>
            <a:r>
              <a:rPr lang="en-GB" u="sng">
                <a:solidFill>
                  <a:schemeClr val="tx2">
                    <a:lumMod val="75000"/>
                  </a:schemeClr>
                </a:solidFill>
                <a:hlinkClick r:id="rId7" tooltip="Retrograde ejaculation"/>
              </a:rPr>
              <a:t>Retrograde ejaculation</a:t>
            </a:r>
            <a:endParaRPr lang="sr-Cyrl-CS">
              <a:solidFill>
                <a:schemeClr val="tx2">
                  <a:lumMod val="75000"/>
                </a:schemeClr>
              </a:solidFill>
            </a:endParaRPr>
          </a:p>
          <a:p>
            <a:pPr eaLnBrk="1" hangingPunct="1">
              <a:buFont typeface="Wingdings 2" pitchFamily="18" charset="2"/>
              <a:buBlip>
                <a:blip r:embed="rId2"/>
              </a:buBlip>
              <a:defRPr/>
            </a:pPr>
            <a:r>
              <a:rPr lang="en-GB" u="sng">
                <a:solidFill>
                  <a:schemeClr val="tx2">
                    <a:lumMod val="75000"/>
                  </a:schemeClr>
                </a:solidFill>
                <a:hlinkClick r:id="rId8" tooltip="Hypospadias"/>
              </a:rPr>
              <a:t>Hypospadias</a:t>
            </a:r>
            <a:endParaRPr lang="sr-Cyrl-CS">
              <a:solidFill>
                <a:schemeClr val="tx2">
                  <a:lumMod val="75000"/>
                </a:schemeClr>
              </a:solidFill>
            </a:endParaRPr>
          </a:p>
          <a:p>
            <a:pPr eaLnBrk="1" hangingPunct="1">
              <a:buFont typeface="Wingdings 2" pitchFamily="18" charset="2"/>
              <a:buBlip>
                <a:blip r:embed="rId2"/>
              </a:buBlip>
              <a:defRPr/>
            </a:pPr>
            <a:r>
              <a:rPr lang="en-GB" u="sng">
                <a:solidFill>
                  <a:schemeClr val="tx2">
                    <a:lumMod val="75000"/>
                  </a:schemeClr>
                </a:solidFill>
                <a:hlinkClick r:id="rId9" tooltip="Impotence"/>
              </a:rPr>
              <a:t>Impotence</a:t>
            </a:r>
            <a:endParaRPr lang="sr-Cyrl-CS">
              <a:solidFill>
                <a:schemeClr val="tx2">
                  <a:lumMod val="75000"/>
                </a:schemeClr>
              </a:solidFill>
            </a:endParaRPr>
          </a:p>
          <a:p>
            <a:pPr eaLnBrk="1" hangingPunct="1">
              <a:buFont typeface="Wingdings 2" pitchFamily="18" charset="2"/>
              <a:buBlip>
                <a:blip r:embed="rId2"/>
              </a:buBlip>
              <a:defRPr/>
            </a:pPr>
            <a:r>
              <a:rPr lang="en-GB" u="sng">
                <a:solidFill>
                  <a:schemeClr val="tx2">
                    <a:lumMod val="75000"/>
                  </a:schemeClr>
                </a:solidFill>
                <a:hlinkClick r:id="rId10" tooltip="Acrosomal"/>
              </a:rPr>
              <a:t>Acrosomal</a:t>
            </a:r>
            <a:r>
              <a:rPr lang="en-GB">
                <a:solidFill>
                  <a:schemeClr val="tx2">
                    <a:lumMod val="75000"/>
                  </a:schemeClr>
                </a:solidFill>
              </a:rPr>
              <a:t> defect/egg penetration defect</a:t>
            </a:r>
            <a:endParaRPr lang="sr-Cyrl-CS">
              <a:solidFill>
                <a:schemeClr val="tx2">
                  <a:lumMod val="75000"/>
                </a:schemeClr>
              </a:solidFill>
            </a:endParaRPr>
          </a:p>
          <a:p>
            <a:pPr eaLnBrk="1" hangingPunct="1">
              <a:buFont typeface="Wingdings 2" pitchFamily="18" charset="2"/>
              <a:buBlip>
                <a:blip r:embed="rId2"/>
              </a:buBlip>
              <a:defRPr/>
            </a:pPr>
            <a:endParaRPr lang="sr-Cyrl-CS">
              <a:solidFill>
                <a:schemeClr val="tx2">
                  <a:lumMod val="75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a:extLst>
              <a:ext uri="{FF2B5EF4-FFF2-40B4-BE49-F238E27FC236}">
                <a16:creationId xmlns:a16="http://schemas.microsoft.com/office/drawing/2014/main" xmlns="" id="{E9C62EB6-E470-B540-C4AE-830B6425E9B9}"/>
              </a:ext>
            </a:extLst>
          </p:cNvPr>
          <p:cNvSpPr>
            <a:spLocks noGrp="1"/>
          </p:cNvSpPr>
          <p:nvPr>
            <p:ph idx="1"/>
          </p:nvPr>
        </p:nvSpPr>
        <p:spPr/>
        <p:txBody>
          <a:bodyPr/>
          <a:lstStyle/>
          <a:p>
            <a:pPr eaLnBrk="1" hangingPunct="1">
              <a:buFont typeface="Wingdings 2" pitchFamily="18" charset="2"/>
              <a:buBlip>
                <a:blip r:embed="rId2"/>
              </a:buBlip>
              <a:defRPr/>
            </a:pPr>
            <a:r>
              <a:rPr lang="en-US" sz="5400">
                <a:solidFill>
                  <a:schemeClr val="tx2">
                    <a:lumMod val="75000"/>
                  </a:schemeClr>
                </a:solidFill>
              </a:rPr>
              <a:t>Preventive measures</a:t>
            </a:r>
          </a:p>
          <a:p>
            <a:pPr eaLnBrk="1" hangingPunct="1">
              <a:buFont typeface="Wingdings 2" pitchFamily="18" charset="2"/>
              <a:buBlip>
                <a:blip r:embed="rId2"/>
              </a:buBlip>
              <a:defRPr/>
            </a:pPr>
            <a:r>
              <a:rPr lang="en-US" sz="5400">
                <a:solidFill>
                  <a:schemeClr val="tx2">
                    <a:lumMod val="75000"/>
                  </a:schemeClr>
                </a:solidFill>
              </a:rPr>
              <a:t>Diagnostic procedures</a:t>
            </a:r>
          </a:p>
          <a:p>
            <a:pPr eaLnBrk="1" hangingPunct="1">
              <a:buFont typeface="Wingdings 2" pitchFamily="18" charset="2"/>
              <a:buBlip>
                <a:blip r:embed="rId2"/>
              </a:buBlip>
              <a:defRPr/>
            </a:pPr>
            <a:r>
              <a:rPr lang="en-US" sz="5400">
                <a:solidFill>
                  <a:schemeClr val="tx2">
                    <a:lumMod val="75000"/>
                  </a:schemeClr>
                </a:solidFill>
              </a:rPr>
              <a:t>Treatment</a:t>
            </a:r>
            <a:endParaRPr lang="sr-Cyrl-CS" sz="5400">
              <a:solidFill>
                <a:schemeClr val="tx2">
                  <a:lumMod val="75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a:extLst>
              <a:ext uri="{FF2B5EF4-FFF2-40B4-BE49-F238E27FC236}">
                <a16:creationId xmlns:a16="http://schemas.microsoft.com/office/drawing/2014/main" xmlns="" id="{787D5CE9-F928-F0DB-11EC-5775E5F25936}"/>
              </a:ext>
            </a:extLst>
          </p:cNvPr>
          <p:cNvSpPr>
            <a:spLocks noChangeArrowheads="1"/>
          </p:cNvSpPr>
          <p:nvPr/>
        </p:nvSpPr>
        <p:spPr bwMode="auto">
          <a:xfrm>
            <a:off x="1738314" y="1285875"/>
            <a:ext cx="8715375" cy="3600450"/>
          </a:xfrm>
          <a:prstGeom prst="rect">
            <a:avLst/>
          </a:prstGeom>
          <a:noFill/>
          <a:ln w="9525">
            <a:noFill/>
            <a:miter lim="800000"/>
            <a:headEnd/>
            <a:tailEnd/>
          </a:ln>
        </p:spPr>
        <p:txBody>
          <a:bodyPr>
            <a:spAutoFit/>
          </a:bodyPr>
          <a:lstStyle/>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Asymptomatic genital infection</a:t>
            </a:r>
          </a:p>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Adolescent varicocele</a:t>
            </a:r>
          </a:p>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Cryptorchidism</a:t>
            </a:r>
          </a:p>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Gonadotoxins</a:t>
            </a:r>
          </a:p>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Medicines</a:t>
            </a:r>
          </a:p>
          <a:p>
            <a:pPr marL="742950" indent="-742950" fontAlgn="base">
              <a:spcBef>
                <a:spcPct val="0"/>
              </a:spcBef>
              <a:spcAft>
                <a:spcPct val="0"/>
              </a:spcAft>
              <a:buFont typeface="Arial" pitchFamily="34" charset="0"/>
              <a:buChar char="•"/>
              <a:defRPr/>
            </a:pPr>
            <a:r>
              <a:rPr lang="sr-Latn-RS" sz="3800">
                <a:solidFill>
                  <a:srgbClr val="000099">
                    <a:lumMod val="75000"/>
                  </a:srgbClr>
                </a:solidFill>
                <a:latin typeface="Arial" panose="020B0604020202020204" pitchFamily="34" charset="0"/>
                <a:cs typeface="Arial" panose="020B0604020202020204" pitchFamily="34" charset="0"/>
              </a:rPr>
              <a:t>Smoking</a:t>
            </a:r>
            <a:endParaRPr lang="sr-Cyrl-CS" sz="3800">
              <a:solidFill>
                <a:srgbClr val="000099">
                  <a:lumMod val="75000"/>
                </a:srgbClr>
              </a:solidFill>
              <a:latin typeface="Arial" panose="020B0604020202020204" pitchFamily="34" charset="0"/>
              <a:cs typeface="Arial" panose="020B0604020202020204" pitchFamily="34" charset="0"/>
            </a:endParaRPr>
          </a:p>
        </p:txBody>
      </p:sp>
      <p:sp>
        <p:nvSpPr>
          <p:cNvPr id="135171" name="Rectangle 2">
            <a:extLst>
              <a:ext uri="{FF2B5EF4-FFF2-40B4-BE49-F238E27FC236}">
                <a16:creationId xmlns:a16="http://schemas.microsoft.com/office/drawing/2014/main" xmlns="" id="{A002F300-ACA3-9EBB-D2AB-49CE7715EB05}"/>
              </a:ext>
            </a:extLst>
          </p:cNvPr>
          <p:cNvSpPr>
            <a:spLocks noChangeArrowheads="1"/>
          </p:cNvSpPr>
          <p:nvPr/>
        </p:nvSpPr>
        <p:spPr bwMode="auto">
          <a:xfrm>
            <a:off x="2524126" y="285751"/>
            <a:ext cx="58912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RS" altLang="sr-Latn-RS" sz="3600" b="1">
                <a:solidFill>
                  <a:srgbClr val="FF0000"/>
                </a:solidFill>
                <a:latin typeface="Times New Roman" panose="02020603050405020304" pitchFamily="18" charset="0"/>
              </a:rPr>
              <a:t>PREVENTIVE MEASURES</a:t>
            </a:r>
            <a:endParaRPr lang="sr-Cyrl-CS" altLang="sr-Latn-RS" sz="3600">
              <a:solidFill>
                <a:srgbClr val="FF0000"/>
              </a:solidFill>
              <a:latin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A41E23-DEF2-D11D-B1BB-6DE73C8B7B3F}"/>
              </a:ext>
            </a:extLst>
          </p:cNvPr>
          <p:cNvSpPr>
            <a:spLocks noGrp="1"/>
          </p:cNvSpPr>
          <p:nvPr>
            <p:ph type="title"/>
          </p:nvPr>
        </p:nvSpPr>
        <p:spPr/>
        <p:txBody>
          <a:bodyPr>
            <a:noAutofit/>
          </a:bodyPr>
          <a:lstStyle/>
          <a:p>
            <a:pPr eaLnBrk="1" fontAlgn="auto" hangingPunct="1">
              <a:spcAft>
                <a:spcPts val="0"/>
              </a:spcAft>
              <a:defRPr/>
            </a:pPr>
            <a:r>
              <a:rPr lang="sr-Latn-RS" sz="3600">
                <a:solidFill>
                  <a:srgbClr val="FF0000"/>
                </a:solidFill>
              </a:rPr>
              <a:t>Diseases affecting spermatogenesis</a:t>
            </a:r>
            <a:endParaRPr lang="sr-Cyrl-CS" sz="3600">
              <a:solidFill>
                <a:srgbClr val="FF0000"/>
              </a:solidFill>
            </a:endParaRPr>
          </a:p>
        </p:txBody>
      </p:sp>
      <p:sp>
        <p:nvSpPr>
          <p:cNvPr id="22531" name="Content Placeholder 2">
            <a:extLst>
              <a:ext uri="{FF2B5EF4-FFF2-40B4-BE49-F238E27FC236}">
                <a16:creationId xmlns:a16="http://schemas.microsoft.com/office/drawing/2014/main" xmlns="" id="{06B9A303-585C-35E2-5683-60375F254D45}"/>
              </a:ext>
            </a:extLst>
          </p:cNvPr>
          <p:cNvSpPr>
            <a:spLocks noGrp="1"/>
          </p:cNvSpPr>
          <p:nvPr>
            <p:ph idx="1"/>
          </p:nvPr>
        </p:nvSpPr>
        <p:spPr>
          <a:xfrm>
            <a:off x="1981200" y="1600201"/>
            <a:ext cx="8229600" cy="4924425"/>
          </a:xfrm>
        </p:spPr>
        <p:txBody>
          <a:bodyPr/>
          <a:lstStyle/>
          <a:p>
            <a:pPr eaLnBrk="1" hangingPunct="1">
              <a:buFont typeface="Wingdings 2" pitchFamily="18" charset="2"/>
              <a:buBlip>
                <a:blip r:embed="rId2"/>
              </a:buBlip>
              <a:defRPr/>
            </a:pPr>
            <a:r>
              <a:rPr lang="en-US" sz="4400">
                <a:solidFill>
                  <a:schemeClr val="tx2">
                    <a:lumMod val="75000"/>
                  </a:schemeClr>
                </a:solidFill>
                <a:effectLst/>
                <a:latin typeface="Arial" panose="020B0604020202020204" pitchFamily="34" charset="0"/>
              </a:rPr>
              <a:t>Testicular tumors</a:t>
            </a:r>
          </a:p>
          <a:p>
            <a:pPr eaLnBrk="1" hangingPunct="1">
              <a:buFont typeface="Wingdings 2" pitchFamily="18" charset="2"/>
              <a:buBlip>
                <a:blip r:embed="rId2"/>
              </a:buBlip>
              <a:defRPr/>
            </a:pPr>
            <a:r>
              <a:rPr lang="en-US" sz="4400">
                <a:solidFill>
                  <a:schemeClr val="tx2">
                    <a:lumMod val="75000"/>
                  </a:schemeClr>
                </a:solidFill>
                <a:effectLst/>
                <a:latin typeface="Arial" panose="020B0604020202020204" pitchFamily="34" charset="0"/>
              </a:rPr>
              <a:t>Cryptorchidism</a:t>
            </a:r>
          </a:p>
          <a:p>
            <a:pPr eaLnBrk="1" hangingPunct="1">
              <a:buFont typeface="Wingdings 2" pitchFamily="18" charset="2"/>
              <a:buBlip>
                <a:blip r:embed="rId2"/>
              </a:buBlip>
              <a:defRPr/>
            </a:pPr>
            <a:r>
              <a:rPr lang="en-US" sz="4400">
                <a:solidFill>
                  <a:schemeClr val="tx2">
                    <a:lumMod val="75000"/>
                  </a:schemeClr>
                </a:solidFill>
                <a:effectLst/>
                <a:latin typeface="Arial" panose="020B0604020202020204" pitchFamily="34" charset="0"/>
              </a:rPr>
              <a:t>Retroperitoneal tumor</a:t>
            </a:r>
          </a:p>
          <a:p>
            <a:pPr eaLnBrk="1" hangingPunct="1">
              <a:buFont typeface="Wingdings 2" pitchFamily="18" charset="2"/>
              <a:buBlip>
                <a:blip r:embed="rId2"/>
              </a:buBlip>
              <a:defRPr/>
            </a:pPr>
            <a:r>
              <a:rPr lang="en-US" sz="4400">
                <a:solidFill>
                  <a:schemeClr val="tx2">
                    <a:lumMod val="75000"/>
                  </a:schemeClr>
                </a:solidFill>
                <a:effectLst/>
                <a:latin typeface="Arial" panose="020B0604020202020204" pitchFamily="34" charset="0"/>
              </a:rPr>
              <a:t>Kartagener's syndrome (immotile ciliary syndrome)</a:t>
            </a:r>
            <a:endParaRPr lang="sr-Cyrl-CS" sz="2400">
              <a:solidFill>
                <a:schemeClr val="tx2">
                  <a:lumMod val="75000"/>
                </a:schemeClr>
              </a:solidFill>
              <a:effectLst/>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6572CB-182E-B16C-A5CE-14A777ADB1B1}"/>
              </a:ext>
            </a:extLst>
          </p:cNvPr>
          <p:cNvSpPr>
            <a:spLocks noGrp="1"/>
          </p:cNvSpPr>
          <p:nvPr>
            <p:ph type="title"/>
          </p:nvPr>
        </p:nvSpPr>
        <p:spPr/>
        <p:txBody>
          <a:bodyPr>
            <a:noAutofit/>
          </a:bodyPr>
          <a:lstStyle/>
          <a:p>
            <a:pPr eaLnBrk="1" fontAlgn="auto" hangingPunct="1">
              <a:spcAft>
                <a:spcPts val="0"/>
              </a:spcAft>
              <a:defRPr/>
            </a:pPr>
            <a:r>
              <a:rPr lang="en-US" sz="3200" b="1">
                <a:solidFill>
                  <a:srgbClr val="FF0000"/>
                </a:solidFill>
              </a:rPr>
              <a:t>Diseases affecting the endocrine system</a:t>
            </a:r>
            <a:endParaRPr lang="sr-Cyrl-CS" sz="3200" b="1">
              <a:solidFill>
                <a:srgbClr val="FF0000"/>
              </a:solidFill>
            </a:endParaRPr>
          </a:p>
        </p:txBody>
      </p:sp>
      <p:sp>
        <p:nvSpPr>
          <p:cNvPr id="23555" name="Content Placeholder 2">
            <a:extLst>
              <a:ext uri="{FF2B5EF4-FFF2-40B4-BE49-F238E27FC236}">
                <a16:creationId xmlns:a16="http://schemas.microsoft.com/office/drawing/2014/main" xmlns="" id="{A0556BD3-0D10-EBC2-31B1-38DACA05FB75}"/>
              </a:ext>
            </a:extLst>
          </p:cNvPr>
          <p:cNvSpPr>
            <a:spLocks noGrp="1"/>
          </p:cNvSpPr>
          <p:nvPr>
            <p:ph idx="1"/>
          </p:nvPr>
        </p:nvSpPr>
        <p:spPr>
          <a:xfrm>
            <a:off x="1738314" y="1600201"/>
            <a:ext cx="8715375" cy="4708525"/>
          </a:xfrm>
        </p:spPr>
        <p:txBody>
          <a:bodyPr/>
          <a:lstStyle/>
          <a:p>
            <a:pPr eaLnBrk="1" hangingPunct="1">
              <a:buFont typeface="Arial" pitchFamily="34" charset="0"/>
              <a:buChar char="•"/>
              <a:defRPr/>
            </a:pPr>
            <a:r>
              <a:rPr lang="sr-Latn-RS" sz="3600">
                <a:solidFill>
                  <a:schemeClr val="tx2">
                    <a:lumMod val="75000"/>
                  </a:schemeClr>
                </a:solidFill>
                <a:effectLst/>
                <a:latin typeface="Arial" panose="020B0604020202020204" pitchFamily="34" charset="0"/>
              </a:rPr>
              <a:t>Pituitary tumors</a:t>
            </a:r>
          </a:p>
          <a:p>
            <a:pPr eaLnBrk="1" hangingPunct="1">
              <a:buFont typeface="Arial" pitchFamily="34" charset="0"/>
              <a:buChar char="•"/>
              <a:defRPr/>
            </a:pPr>
            <a:r>
              <a:rPr lang="sr-Latn-RS" sz="3600">
                <a:solidFill>
                  <a:schemeClr val="tx2">
                    <a:lumMod val="75000"/>
                  </a:schemeClr>
                </a:solidFill>
                <a:effectLst/>
                <a:latin typeface="Arial" panose="020B0604020202020204" pitchFamily="34" charset="0"/>
              </a:rPr>
              <a:t>Congenital hyperplasia of the adrenal gland</a:t>
            </a:r>
          </a:p>
          <a:p>
            <a:pPr eaLnBrk="1" hangingPunct="1">
              <a:buFont typeface="Arial" pitchFamily="34" charset="0"/>
              <a:buChar char="•"/>
              <a:defRPr/>
            </a:pPr>
            <a:r>
              <a:rPr lang="sr-Latn-RS" sz="3600">
                <a:solidFill>
                  <a:schemeClr val="tx2">
                    <a:lumMod val="75000"/>
                  </a:schemeClr>
                </a:solidFill>
                <a:effectLst/>
                <a:latin typeface="Arial" panose="020B0604020202020204" pitchFamily="34" charset="0"/>
              </a:rPr>
              <a:t>Androgen resistance</a:t>
            </a:r>
          </a:p>
          <a:p>
            <a:pPr eaLnBrk="1" hangingPunct="1">
              <a:buFont typeface="Arial" pitchFamily="34" charset="0"/>
              <a:buChar char="•"/>
              <a:defRPr/>
            </a:pPr>
            <a:r>
              <a:rPr lang="sr-Latn-RS" sz="3600">
                <a:solidFill>
                  <a:schemeClr val="tx2">
                    <a:lumMod val="75000"/>
                  </a:schemeClr>
                </a:solidFill>
                <a:effectLst/>
                <a:latin typeface="Arial" panose="020B0604020202020204" pitchFamily="34" charset="0"/>
              </a:rPr>
              <a:t>Leydig cell tumor</a:t>
            </a:r>
          </a:p>
          <a:p>
            <a:pPr eaLnBrk="1" hangingPunct="1">
              <a:buFont typeface="Arial" pitchFamily="34" charset="0"/>
              <a:buChar char="•"/>
              <a:defRPr/>
            </a:pPr>
            <a:r>
              <a:rPr lang="sr-Latn-RS" sz="3600">
                <a:solidFill>
                  <a:schemeClr val="tx2">
                    <a:lumMod val="75000"/>
                  </a:schemeClr>
                </a:solidFill>
                <a:effectLst/>
                <a:latin typeface="Arial" panose="020B0604020202020204" pitchFamily="34" charset="0"/>
              </a:rPr>
              <a:t>Kallmann syndrome (hypothalamic hypogonadism)</a:t>
            </a:r>
            <a:endParaRPr lang="sr-Cyrl-CS" sz="3600">
              <a:solidFill>
                <a:schemeClr val="tx2">
                  <a:lumMod val="75000"/>
                </a:schemeClr>
              </a:solidFill>
              <a:effectLst/>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D41011-53EA-D08D-6DAE-AAF3DD1459BF}"/>
              </a:ext>
            </a:extLst>
          </p:cNvPr>
          <p:cNvSpPr>
            <a:spLocks noGrp="1"/>
          </p:cNvSpPr>
          <p:nvPr>
            <p:ph type="title"/>
          </p:nvPr>
        </p:nvSpPr>
        <p:spPr/>
        <p:txBody>
          <a:bodyPr>
            <a:noAutofit/>
          </a:bodyPr>
          <a:lstStyle/>
          <a:p>
            <a:pPr eaLnBrk="1" fontAlgn="auto" hangingPunct="1">
              <a:spcAft>
                <a:spcPts val="0"/>
              </a:spcAft>
              <a:defRPr/>
            </a:pPr>
            <a:r>
              <a:rPr lang="sr-Latn-RS" sz="4400">
                <a:solidFill>
                  <a:srgbClr val="FF0000"/>
                </a:solidFill>
              </a:rPr>
              <a:t>Diseases affecting ejaculation</a:t>
            </a:r>
            <a:endParaRPr lang="sr-Cyrl-CS" sz="4400">
              <a:solidFill>
                <a:srgbClr val="FF0000"/>
              </a:solidFill>
            </a:endParaRPr>
          </a:p>
        </p:txBody>
      </p:sp>
      <p:sp>
        <p:nvSpPr>
          <p:cNvPr id="24579" name="Content Placeholder 2">
            <a:extLst>
              <a:ext uri="{FF2B5EF4-FFF2-40B4-BE49-F238E27FC236}">
                <a16:creationId xmlns:a16="http://schemas.microsoft.com/office/drawing/2014/main" xmlns="" id="{2373B0ED-4A3C-EC20-320D-45730CAF1858}"/>
              </a:ext>
            </a:extLst>
          </p:cNvPr>
          <p:cNvSpPr>
            <a:spLocks noGrp="1"/>
          </p:cNvSpPr>
          <p:nvPr>
            <p:ph idx="1"/>
          </p:nvPr>
        </p:nvSpPr>
        <p:spPr/>
        <p:txBody>
          <a:bodyPr/>
          <a:lstStyle/>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Diabetes</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Injuries of the spinal column</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Multiple sclerosis</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Retroperitoneal operations</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Cystic fibrosis</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Neurotoxic drugs</a:t>
            </a:r>
          </a:p>
          <a:p>
            <a:pPr marL="879475" indent="-742950" eaLnBrk="1" hangingPunct="1">
              <a:buBlip>
                <a:blip r:embed="rId2"/>
              </a:buBlip>
              <a:defRPr/>
            </a:pPr>
            <a:r>
              <a:rPr lang="sr-Latn-RS" sz="3600">
                <a:solidFill>
                  <a:schemeClr val="tx2">
                    <a:lumMod val="75000"/>
                  </a:schemeClr>
                </a:solidFill>
                <a:effectLst/>
                <a:latin typeface="Arial" panose="020B0604020202020204" pitchFamily="34" charset="0"/>
              </a:rPr>
              <a:t>Anomalies of genital organs</a:t>
            </a:r>
            <a:endParaRPr lang="sr-Cyrl-CS" sz="3600">
              <a:solidFill>
                <a:srgbClr val="FFFF00"/>
              </a:solidFill>
              <a:effectLst/>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99FF9E-BF77-023A-937E-6272C827D835}"/>
              </a:ext>
            </a:extLst>
          </p:cNvPr>
          <p:cNvSpPr>
            <a:spLocks noGrp="1"/>
          </p:cNvSpPr>
          <p:nvPr>
            <p:ph type="title"/>
          </p:nvPr>
        </p:nvSpPr>
        <p:spPr/>
        <p:txBody>
          <a:bodyPr>
            <a:noAutofit/>
          </a:bodyPr>
          <a:lstStyle/>
          <a:p>
            <a:pPr eaLnBrk="1" fontAlgn="auto" hangingPunct="1">
              <a:spcAft>
                <a:spcPts val="0"/>
              </a:spcAft>
              <a:defRPr/>
            </a:pPr>
            <a:r>
              <a:rPr lang="sr-Latn-RS" sz="5400">
                <a:solidFill>
                  <a:srgbClr val="FF0000"/>
                </a:solidFill>
              </a:rPr>
              <a:t>Diagnostic procedures</a:t>
            </a:r>
            <a:endParaRPr lang="sr-Cyrl-CS" sz="5400">
              <a:solidFill>
                <a:srgbClr val="FF0000"/>
              </a:solidFill>
            </a:endParaRPr>
          </a:p>
        </p:txBody>
      </p:sp>
      <p:sp>
        <p:nvSpPr>
          <p:cNvPr id="25603" name="Content Placeholder 2">
            <a:extLst>
              <a:ext uri="{FF2B5EF4-FFF2-40B4-BE49-F238E27FC236}">
                <a16:creationId xmlns:a16="http://schemas.microsoft.com/office/drawing/2014/main" xmlns="" id="{17158BE3-2FA3-BB43-669E-AC59F8BEB462}"/>
              </a:ext>
            </a:extLst>
          </p:cNvPr>
          <p:cNvSpPr>
            <a:spLocks noGrp="1"/>
          </p:cNvSpPr>
          <p:nvPr>
            <p:ph idx="1"/>
          </p:nvPr>
        </p:nvSpPr>
        <p:spPr>
          <a:xfrm>
            <a:off x="1981200" y="1928813"/>
            <a:ext cx="8229600" cy="4379912"/>
          </a:xfrm>
        </p:spPr>
        <p:txBody>
          <a:bodyPr/>
          <a:lstStyle/>
          <a:p>
            <a:pPr eaLnBrk="1" hangingPunct="1">
              <a:buFont typeface="Wingdings 2" pitchFamily="18" charset="2"/>
              <a:buBlip>
                <a:blip r:embed="rId2"/>
              </a:buBlip>
              <a:defRPr/>
            </a:pPr>
            <a:r>
              <a:rPr lang="en-US" sz="4800">
                <a:solidFill>
                  <a:schemeClr val="tx2">
                    <a:lumMod val="75000"/>
                  </a:schemeClr>
                </a:solidFill>
                <a:effectLst/>
                <a:latin typeface="Arial" panose="020B0604020202020204" pitchFamily="34" charset="0"/>
              </a:rPr>
              <a:t>Spermogram</a:t>
            </a:r>
          </a:p>
          <a:p>
            <a:pPr eaLnBrk="1" hangingPunct="1">
              <a:buFont typeface="Wingdings 2" pitchFamily="18" charset="2"/>
              <a:buBlip>
                <a:blip r:embed="rId2"/>
              </a:buBlip>
              <a:defRPr/>
            </a:pPr>
            <a:r>
              <a:rPr lang="en-US" sz="4800">
                <a:solidFill>
                  <a:schemeClr val="tx2">
                    <a:lumMod val="75000"/>
                  </a:schemeClr>
                </a:solidFill>
                <a:effectLst/>
                <a:latin typeface="Arial" panose="020B0604020202020204" pitchFamily="34" charset="0"/>
              </a:rPr>
              <a:t>Functional tests</a:t>
            </a:r>
          </a:p>
          <a:p>
            <a:pPr eaLnBrk="1" hangingPunct="1">
              <a:buFont typeface="Wingdings 2" pitchFamily="18" charset="2"/>
              <a:buBlip>
                <a:blip r:embed="rId2"/>
              </a:buBlip>
              <a:defRPr/>
            </a:pPr>
            <a:r>
              <a:rPr lang="en-US" sz="4800">
                <a:solidFill>
                  <a:schemeClr val="tx2">
                    <a:lumMod val="75000"/>
                  </a:schemeClr>
                </a:solidFill>
                <a:effectLst/>
                <a:latin typeface="Arial" panose="020B0604020202020204" pitchFamily="34" charset="0"/>
              </a:rPr>
              <a:t>Ultrasound examination</a:t>
            </a:r>
          </a:p>
          <a:p>
            <a:pPr eaLnBrk="1" hangingPunct="1">
              <a:buFont typeface="Wingdings 2" pitchFamily="18" charset="2"/>
              <a:buBlip>
                <a:blip r:embed="rId2"/>
              </a:buBlip>
              <a:defRPr/>
            </a:pPr>
            <a:r>
              <a:rPr lang="en-US" sz="4800">
                <a:solidFill>
                  <a:schemeClr val="tx2">
                    <a:lumMod val="75000"/>
                  </a:schemeClr>
                </a:solidFill>
                <a:effectLst/>
                <a:latin typeface="Arial" panose="020B0604020202020204" pitchFamily="34" charset="0"/>
              </a:rPr>
              <a:t>Genetic tests</a:t>
            </a:r>
            <a:endParaRPr lang="sr-Cyrl-CS" sz="4800">
              <a:solidFill>
                <a:schemeClr val="tx2">
                  <a:lumMod val="75000"/>
                </a:schemeClr>
              </a:solidFill>
              <a:effectLst/>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xmlns="" id="{687EFFCB-6D69-45AD-150D-2EA61645674D}"/>
              </a:ext>
            </a:extLst>
          </p:cNvPr>
          <p:cNvSpPr>
            <a:spLocks noGrp="1" noChangeArrowheads="1"/>
          </p:cNvSpPr>
          <p:nvPr>
            <p:ph type="title"/>
          </p:nvPr>
        </p:nvSpPr>
        <p:spPr/>
        <p:txBody>
          <a:bodyPr/>
          <a:lstStyle/>
          <a:p>
            <a:pPr eaLnBrk="1" hangingPunct="1">
              <a:defRPr/>
            </a:pPr>
            <a:r>
              <a:rPr lang="en-US" sz="6300" b="1">
                <a:solidFill>
                  <a:srgbClr val="FF0000"/>
                </a:solidFill>
                <a:latin typeface="Constantia" pitchFamily="18" charset="0"/>
              </a:rPr>
              <a:t>Testicular pathology</a:t>
            </a:r>
          </a:p>
        </p:txBody>
      </p:sp>
      <p:sp>
        <p:nvSpPr>
          <p:cNvPr id="102403" name="Rectangle 3">
            <a:extLst>
              <a:ext uri="{FF2B5EF4-FFF2-40B4-BE49-F238E27FC236}">
                <a16:creationId xmlns:a16="http://schemas.microsoft.com/office/drawing/2014/main" xmlns="" id="{F539CEC2-87EF-A604-B2EA-97AF0F618022}"/>
              </a:ext>
            </a:extLst>
          </p:cNvPr>
          <p:cNvSpPr>
            <a:spLocks noGrp="1" noChangeArrowheads="1"/>
          </p:cNvSpPr>
          <p:nvPr>
            <p:ph type="body" idx="1"/>
          </p:nvPr>
        </p:nvSpPr>
        <p:spPr/>
        <p:txBody>
          <a:bodyPr/>
          <a:lstStyle/>
          <a:p>
            <a:pPr eaLnBrk="1" hangingPunct="1">
              <a:defRPr/>
            </a:pPr>
            <a:endParaRPr lang="en-US" altLang="sr-Latn-RS" sz="4400" b="1">
              <a:latin typeface="Constantia" panose="02030602050306030303" pitchFamily="18" charset="0"/>
            </a:endParaRPr>
          </a:p>
          <a:p>
            <a:pPr eaLnBrk="1" hangingPunct="1">
              <a:defRPr/>
            </a:pPr>
            <a:r>
              <a:rPr lang="en-US" altLang="sr-Latn-RS" sz="4400" b="1">
                <a:latin typeface="Constantia" panose="02030602050306030303" pitchFamily="18" charset="0"/>
              </a:rPr>
              <a:t>Congenital anomalies</a:t>
            </a:r>
          </a:p>
          <a:p>
            <a:pPr eaLnBrk="1" hangingPunct="1">
              <a:defRPr/>
            </a:pPr>
            <a:r>
              <a:rPr lang="en-US" altLang="sr-Latn-RS" sz="4400" b="1">
                <a:latin typeface="Constantia" panose="02030602050306030303" pitchFamily="18" charset="0"/>
              </a:rPr>
              <a:t>Inflammation</a:t>
            </a:r>
          </a:p>
          <a:p>
            <a:pPr eaLnBrk="1" hangingPunct="1">
              <a:defRPr/>
            </a:pPr>
            <a:r>
              <a:rPr lang="en-US" altLang="sr-Latn-RS" sz="4400" b="1">
                <a:latin typeface="Constantia" panose="02030602050306030303" pitchFamily="18" charset="0"/>
              </a:rPr>
              <a:t>Testicular tumors</a:t>
            </a:r>
          </a:p>
          <a:p>
            <a:pPr eaLnBrk="1" hangingPunct="1">
              <a:defRPr/>
            </a:pPr>
            <a:r>
              <a:rPr lang="en-US" altLang="sr-Latn-RS" sz="4400" b="1">
                <a:latin typeface="Constantia" panose="02030602050306030303" pitchFamily="18" charset="0"/>
              </a:rPr>
              <a:t>Various other lesions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E86AC4-11BB-F0BB-0D70-26A757A7E138}"/>
              </a:ext>
            </a:extLst>
          </p:cNvPr>
          <p:cNvSpPr>
            <a:spLocks noGrp="1"/>
          </p:cNvSpPr>
          <p:nvPr>
            <p:ph type="title"/>
          </p:nvPr>
        </p:nvSpPr>
        <p:spPr/>
        <p:txBody>
          <a:bodyPr/>
          <a:lstStyle/>
          <a:p>
            <a:pPr eaLnBrk="1" fontAlgn="auto" hangingPunct="1">
              <a:spcAft>
                <a:spcPts val="0"/>
              </a:spcAft>
              <a:defRPr/>
            </a:pPr>
            <a:r>
              <a:rPr lang="sr-Latn-RS" sz="3200">
                <a:solidFill>
                  <a:srgbClr val="FF0000"/>
                </a:solidFill>
              </a:rPr>
              <a:t>Additional specialist examinations</a:t>
            </a:r>
            <a:endParaRPr lang="sr-Cyrl-CS" sz="3200">
              <a:solidFill>
                <a:srgbClr val="FF0000"/>
              </a:solidFill>
            </a:endParaRPr>
          </a:p>
        </p:txBody>
      </p:sp>
      <p:sp>
        <p:nvSpPr>
          <p:cNvPr id="26627" name="Content Placeholder 2">
            <a:extLst>
              <a:ext uri="{FF2B5EF4-FFF2-40B4-BE49-F238E27FC236}">
                <a16:creationId xmlns:a16="http://schemas.microsoft.com/office/drawing/2014/main" xmlns="" id="{FF3BCFA4-05AE-A096-C453-709FF1FEDFA9}"/>
              </a:ext>
            </a:extLst>
          </p:cNvPr>
          <p:cNvSpPr>
            <a:spLocks noGrp="1"/>
          </p:cNvSpPr>
          <p:nvPr>
            <p:ph idx="1"/>
          </p:nvPr>
        </p:nvSpPr>
        <p:spPr>
          <a:xfrm>
            <a:off x="1981200" y="1285876"/>
            <a:ext cx="8229600" cy="5357813"/>
          </a:xfrm>
        </p:spPr>
        <p:txBody>
          <a:bodyPr/>
          <a:lstStyle/>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Immunological examination</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Sperm biochemistry</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Cytogenetic tests</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Endocrinological examinations</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Radiological examinations</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Thermal imaging</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Testicular biopsy</a:t>
            </a:r>
          </a:p>
          <a:p>
            <a:pPr eaLnBrk="1" hangingPunct="1">
              <a:buFont typeface="Wingdings 2" pitchFamily="18" charset="2"/>
              <a:buBlip>
                <a:blip r:embed="rId2"/>
              </a:buBlip>
              <a:defRPr/>
            </a:pPr>
            <a:r>
              <a:rPr lang="sr-Latn-RS">
                <a:solidFill>
                  <a:schemeClr val="tx2">
                    <a:lumMod val="75000"/>
                  </a:schemeClr>
                </a:solidFill>
                <a:effectLst/>
                <a:latin typeface="Arial" panose="020B0604020202020204" pitchFamily="34" charset="0"/>
              </a:rPr>
              <a:t>Psychiatric-sexological examinations</a:t>
            </a:r>
            <a:endParaRPr lang="sr-Cyrl-CS">
              <a:solidFill>
                <a:schemeClr val="tx2">
                  <a:lumMod val="75000"/>
                </a:schemeClr>
              </a:solidFill>
              <a:effectLst/>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xmlns="" id="{6E508C7B-3235-E19F-6CEF-2528C65CFA25}"/>
              </a:ext>
            </a:extLst>
          </p:cNvPr>
          <p:cNvSpPr>
            <a:spLocks noGrp="1" noChangeArrowheads="1"/>
          </p:cNvSpPr>
          <p:nvPr>
            <p:ph type="ctrTitle"/>
          </p:nvPr>
        </p:nvSpPr>
        <p:spPr>
          <a:xfrm>
            <a:off x="2208213" y="2420939"/>
            <a:ext cx="7772400" cy="1863725"/>
          </a:xfrm>
        </p:spPr>
        <p:txBody>
          <a:bodyPr/>
          <a:lstStyle/>
          <a:p>
            <a:pPr eaLnBrk="1" fontAlgn="auto" hangingPunct="1">
              <a:spcAft>
                <a:spcPts val="0"/>
              </a:spcAft>
              <a:defRPr/>
            </a:pPr>
            <a:r>
              <a:rPr lang="en-US">
                <a:solidFill>
                  <a:srgbClr val="FF0000"/>
                </a:solidFill>
                <a:effectLst/>
              </a:rPr>
              <a:t>Semen analysis</a:t>
            </a:r>
            <a:br>
              <a:rPr lang="en-US">
                <a:solidFill>
                  <a:srgbClr val="FF0000"/>
                </a:solidFill>
                <a:effectLst/>
              </a:rPr>
            </a:br>
            <a:r>
              <a:rPr lang="en-US">
                <a:solidFill>
                  <a:srgbClr val="FF0000"/>
                </a:solidFill>
                <a:effectLst/>
              </a:rPr>
              <a:t>(Spermogram</a:t>
            </a:r>
            <a:r>
              <a:rPr lang="en-US">
                <a:solidFill>
                  <a:srgbClr val="FF0000"/>
                </a:solidFill>
              </a:rPr>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xmlns="" id="{F537F921-ED0F-D7CE-2F26-39944B7453DD}"/>
              </a:ext>
            </a:extLst>
          </p:cNvPr>
          <p:cNvSpPr>
            <a:spLocks noGrp="1" noChangeArrowheads="1"/>
          </p:cNvSpPr>
          <p:nvPr>
            <p:ph type="title"/>
          </p:nvPr>
        </p:nvSpPr>
        <p:spPr>
          <a:xfrm>
            <a:off x="1981200" y="115889"/>
            <a:ext cx="8229600" cy="1139825"/>
          </a:xfrm>
        </p:spPr>
        <p:txBody>
          <a:bodyPr>
            <a:normAutofit fontScale="90000"/>
          </a:bodyPr>
          <a:lstStyle/>
          <a:p>
            <a:pPr algn="l" eaLnBrk="1" fontAlgn="auto" hangingPunct="1">
              <a:spcAft>
                <a:spcPts val="0"/>
              </a:spcAft>
              <a:defRPr/>
            </a:pPr>
            <a:r>
              <a:rPr lang="en-US" sz="2400"/>
              <a:t/>
            </a:r>
            <a:br>
              <a:rPr lang="en-US" sz="2400"/>
            </a:br>
            <a:r>
              <a:rPr lang="en-US" sz="3100">
                <a:solidFill>
                  <a:srgbClr val="FF0000"/>
                </a:solidFill>
              </a:rPr>
              <a:t>Semen analysis (after 3 days of abstinence) Application of WHO values:</a:t>
            </a:r>
            <a:endParaRPr lang="en-US" sz="2400"/>
          </a:p>
        </p:txBody>
      </p:sp>
      <p:sp>
        <p:nvSpPr>
          <p:cNvPr id="53251" name="Rectangle 3">
            <a:extLst>
              <a:ext uri="{FF2B5EF4-FFF2-40B4-BE49-F238E27FC236}">
                <a16:creationId xmlns:a16="http://schemas.microsoft.com/office/drawing/2014/main" xmlns="" id="{1CE9229F-8AA8-EA83-E144-E1ECB67DBFF1}"/>
              </a:ext>
            </a:extLst>
          </p:cNvPr>
          <p:cNvSpPr>
            <a:spLocks noGrp="1" noChangeArrowheads="1"/>
          </p:cNvSpPr>
          <p:nvPr>
            <p:ph idx="1"/>
          </p:nvPr>
        </p:nvSpPr>
        <p:spPr>
          <a:xfrm>
            <a:off x="1666875" y="1255714"/>
            <a:ext cx="8643938" cy="5602287"/>
          </a:xfrm>
        </p:spPr>
        <p:txBody>
          <a:bodyPr>
            <a:normAutofit fontScale="47500" lnSpcReduction="20000"/>
          </a:bodyPr>
          <a:lstStyle/>
          <a:p>
            <a:pPr marL="914400" lvl="1" indent="-457200" eaLnBrk="1" fontAlgn="auto" hangingPunct="1">
              <a:lnSpc>
                <a:spcPct val="90000"/>
              </a:lnSpc>
              <a:spcAft>
                <a:spcPts val="0"/>
              </a:spcAft>
              <a:buBlip>
                <a:blip r:embed="rId3"/>
              </a:buBlip>
              <a:defRPr/>
            </a:pPr>
            <a:endParaRPr lang="sr-Cyrl-CS" sz="3400">
              <a:solidFill>
                <a:srgbClr val="FFFF00"/>
              </a:solidFill>
            </a:endParaRP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Volume &gt; 2ml</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Liquefaction within 60 min</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pH </a:t>
            </a:r>
            <a:r>
              <a:rPr lang="en-US" sz="4400">
                <a:solidFill>
                  <a:schemeClr val="tx2">
                    <a:lumMod val="75000"/>
                  </a:schemeClr>
                </a:solidFill>
                <a:sym typeface="Symbol" pitchFamily="18" charset="2"/>
              </a:rPr>
              <a:t> </a:t>
            </a:r>
            <a:r>
              <a:rPr lang="en-US" sz="4400">
                <a:solidFill>
                  <a:schemeClr val="tx2">
                    <a:lumMod val="75000"/>
                  </a:schemeClr>
                </a:solidFill>
              </a:rPr>
              <a:t> 7.2</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Sperm concentration </a:t>
            </a:r>
            <a:r>
              <a:rPr lang="en-US" sz="4400">
                <a:solidFill>
                  <a:schemeClr val="tx2">
                    <a:lumMod val="75000"/>
                  </a:schemeClr>
                </a:solidFill>
                <a:sym typeface="Symbol" pitchFamily="18" charset="2"/>
              </a:rPr>
              <a:t> </a:t>
            </a:r>
            <a:r>
              <a:rPr lang="en-US" sz="4400">
                <a:solidFill>
                  <a:schemeClr val="tx2">
                    <a:lumMod val="75000"/>
                  </a:schemeClr>
                </a:solidFill>
              </a:rPr>
              <a:t> 20x10</a:t>
            </a:r>
            <a:r>
              <a:rPr lang="en-US" sz="4400" baseline="30000">
                <a:solidFill>
                  <a:schemeClr val="tx2">
                    <a:lumMod val="75000"/>
                  </a:schemeClr>
                </a:solidFill>
              </a:rPr>
              <a:t>6</a:t>
            </a:r>
            <a:r>
              <a:rPr lang="en-US" sz="4400">
                <a:solidFill>
                  <a:schemeClr val="tx2">
                    <a:lumMod val="75000"/>
                  </a:schemeClr>
                </a:solidFill>
              </a:rPr>
              <a:t>/ml</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Total number of spermatozoa in the ejaculate: </a:t>
            </a:r>
            <a:r>
              <a:rPr lang="en-US" sz="4400">
                <a:solidFill>
                  <a:schemeClr val="tx2">
                    <a:lumMod val="75000"/>
                  </a:schemeClr>
                </a:solidFill>
                <a:sym typeface="Symbol" pitchFamily="18" charset="2"/>
              </a:rPr>
              <a:t> </a:t>
            </a:r>
            <a:r>
              <a:rPr lang="en-US" sz="4400">
                <a:solidFill>
                  <a:schemeClr val="tx2">
                    <a:lumMod val="75000"/>
                  </a:schemeClr>
                </a:solidFill>
              </a:rPr>
              <a:t> 40x10</a:t>
            </a:r>
            <a:r>
              <a:rPr lang="en-US" sz="4400" baseline="30000">
                <a:solidFill>
                  <a:schemeClr val="tx2">
                    <a:lumMod val="75000"/>
                  </a:schemeClr>
                </a:solidFill>
              </a:rPr>
              <a:t>6</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Mobility </a:t>
            </a:r>
            <a:r>
              <a:rPr lang="en-US" sz="4400">
                <a:solidFill>
                  <a:schemeClr val="tx2">
                    <a:lumMod val="75000"/>
                  </a:schemeClr>
                </a:solidFill>
                <a:sym typeface="Symbol" pitchFamily="18" charset="2"/>
              </a:rPr>
              <a:t> </a:t>
            </a:r>
            <a:r>
              <a:rPr lang="en-US" sz="4400">
                <a:solidFill>
                  <a:schemeClr val="tx2">
                    <a:lumMod val="75000"/>
                  </a:schemeClr>
                </a:solidFill>
              </a:rPr>
              <a:t> 50% (grade a + b) or 25% progressively mobile (grade a) within 60 min of ejaculation</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Vitality </a:t>
            </a:r>
            <a:r>
              <a:rPr lang="en-US" sz="4400">
                <a:solidFill>
                  <a:schemeClr val="tx2">
                    <a:lumMod val="75000"/>
                  </a:schemeClr>
                </a:solidFill>
                <a:sym typeface="Symbol" pitchFamily="18" charset="2"/>
              </a:rPr>
              <a:t> </a:t>
            </a:r>
            <a:r>
              <a:rPr lang="en-US" sz="4400">
                <a:solidFill>
                  <a:schemeClr val="tx2">
                    <a:lumMod val="75000"/>
                  </a:schemeClr>
                </a:solidFill>
              </a:rPr>
              <a:t> 75% alive</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Leukocytes &lt; 10</a:t>
            </a:r>
            <a:r>
              <a:rPr lang="en-US" sz="4400" baseline="30000">
                <a:solidFill>
                  <a:schemeClr val="tx2">
                    <a:lumMod val="75000"/>
                  </a:schemeClr>
                </a:solidFill>
              </a:rPr>
              <a:t>6</a:t>
            </a:r>
            <a:r>
              <a:rPr lang="en-US" sz="4400">
                <a:solidFill>
                  <a:schemeClr val="tx2">
                    <a:lumMod val="75000"/>
                  </a:schemeClr>
                </a:solidFill>
              </a:rPr>
              <a:t>/ml</a:t>
            </a: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Morphology: </a:t>
            </a:r>
            <a:r>
              <a:rPr lang="en-US" sz="4400">
                <a:solidFill>
                  <a:schemeClr val="tx2">
                    <a:lumMod val="75000"/>
                  </a:schemeClr>
                </a:solidFill>
                <a:sym typeface="Symbol" pitchFamily="18" charset="2"/>
              </a:rPr>
              <a:t> </a:t>
            </a:r>
            <a:r>
              <a:rPr lang="en-US" sz="4400">
                <a:solidFill>
                  <a:schemeClr val="tx2">
                    <a:lumMod val="75000"/>
                  </a:schemeClr>
                </a:solidFill>
              </a:rPr>
              <a:t> 30% of normal forms</a:t>
            </a:r>
          </a:p>
          <a:p>
            <a:pPr marL="914400" lvl="1" indent="-457200" eaLnBrk="1" fontAlgn="auto" hangingPunct="1">
              <a:lnSpc>
                <a:spcPct val="90000"/>
              </a:lnSpc>
              <a:spcAft>
                <a:spcPts val="0"/>
              </a:spcAft>
              <a:buBlip>
                <a:blip r:embed="rId3"/>
              </a:buBlip>
              <a:defRPr/>
            </a:pPr>
            <a:endParaRPr lang="en-US" sz="4400">
              <a:solidFill>
                <a:schemeClr val="tx2">
                  <a:lumMod val="75000"/>
                </a:schemeClr>
              </a:solidFill>
            </a:endParaRP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Screening for antisperm antibodies is not required</a:t>
            </a:r>
          </a:p>
          <a:p>
            <a:pPr marL="914400" lvl="1" indent="-457200" eaLnBrk="1" fontAlgn="auto" hangingPunct="1">
              <a:lnSpc>
                <a:spcPct val="90000"/>
              </a:lnSpc>
              <a:spcAft>
                <a:spcPts val="0"/>
              </a:spcAft>
              <a:buBlip>
                <a:blip r:embed="rId3"/>
              </a:buBlip>
              <a:defRPr/>
            </a:pPr>
            <a:endParaRPr lang="en-US" sz="4400">
              <a:solidFill>
                <a:schemeClr val="tx2">
                  <a:lumMod val="75000"/>
                </a:schemeClr>
              </a:solidFill>
            </a:endParaRPr>
          </a:p>
          <a:p>
            <a:pPr marL="914400" lvl="1" indent="-457200" eaLnBrk="1" fontAlgn="auto" hangingPunct="1">
              <a:lnSpc>
                <a:spcPct val="90000"/>
              </a:lnSpc>
              <a:spcAft>
                <a:spcPts val="0"/>
              </a:spcAft>
              <a:buBlip>
                <a:blip r:embed="rId3"/>
              </a:buBlip>
              <a:defRPr/>
            </a:pPr>
            <a:r>
              <a:rPr lang="en-US" sz="4400">
                <a:solidFill>
                  <a:schemeClr val="tx2">
                    <a:lumMod val="75000"/>
                  </a:schemeClr>
                </a:solidFill>
              </a:rPr>
              <a:t>It is ideal to repeat a bad finding after 2-3 months, and as soon as possible</a:t>
            </a:r>
            <a:r>
              <a:rPr lang="sr-Latn-RS" sz="4400">
                <a:solidFill>
                  <a:schemeClr val="tx2">
                    <a:lumMod val="75000"/>
                  </a:schemeClr>
                </a:solidFill>
              </a:rPr>
              <a:t> </a:t>
            </a:r>
            <a:r>
              <a:rPr lang="en-US" sz="4400">
                <a:solidFill>
                  <a:schemeClr val="tx2">
                    <a:lumMod val="75000"/>
                  </a:schemeClr>
                </a:solidFill>
              </a:rPr>
              <a:t>if there is a large sperm deficit</a:t>
            </a:r>
            <a:r>
              <a:rPr lang="sr-Latn-RS" sz="4400">
                <a:solidFill>
                  <a:schemeClr val="tx2">
                    <a:lumMod val="75000"/>
                  </a:schemeClr>
                </a:solidFill>
              </a:rPr>
              <a:t>.</a:t>
            </a:r>
            <a:r>
              <a:rPr lang="en-US" sz="3400">
                <a:solidFill>
                  <a:schemeClr val="tx2">
                    <a:lumMod val="75000"/>
                  </a:schemeClr>
                </a:solidFill>
                <a:sym typeface="Symbol" pitchFamily="18" charset="2"/>
              </a:rPr>
              <a:t>						</a:t>
            </a:r>
            <a:r>
              <a:rPr lang="sr-Latn-RS" sz="3400">
                <a:solidFill>
                  <a:schemeClr val="tx2">
                    <a:lumMod val="75000"/>
                  </a:schemeClr>
                </a:solidFill>
                <a:sym typeface="Symbol" pitchFamily="18" charset="2"/>
              </a:rPr>
              <a:t>			</a:t>
            </a:r>
            <a:r>
              <a:rPr lang="en-US" sz="3400">
                <a:solidFill>
                  <a:schemeClr val="tx2">
                    <a:lumMod val="75000"/>
                  </a:schemeClr>
                </a:solidFill>
                <a:sym typeface="Symbol" pitchFamily="18" charset="2"/>
              </a:rPr>
              <a:t>*</a:t>
            </a:r>
            <a:r>
              <a:rPr lang="en-US" sz="2900">
                <a:solidFill>
                  <a:schemeClr val="tx2">
                    <a:lumMod val="75000"/>
                  </a:schemeClr>
                </a:solidFill>
                <a:sym typeface="Symbol" pitchFamily="18" charset="2"/>
              </a:rPr>
              <a:t>WHO, 2000</a:t>
            </a:r>
          </a:p>
          <a:p>
            <a:pPr marL="914400" lvl="1" indent="-457200" eaLnBrk="1" fontAlgn="auto" hangingPunct="1">
              <a:lnSpc>
                <a:spcPct val="90000"/>
              </a:lnSpc>
              <a:spcAft>
                <a:spcPts val="0"/>
              </a:spcAft>
              <a:buNone/>
              <a:defRPr/>
            </a:pPr>
            <a:r>
              <a:rPr lang="en-US" sz="2900">
                <a:solidFill>
                  <a:schemeClr val="tx2">
                    <a:lumMod val="75000"/>
                  </a:schemeClr>
                </a:solidFill>
                <a:sym typeface="Symbol" pitchFamily="18" charset="2"/>
              </a:rPr>
              <a:t>						</a:t>
            </a:r>
            <a:r>
              <a:rPr lang="sr-Latn-RS" sz="2900">
                <a:solidFill>
                  <a:schemeClr val="tx2">
                    <a:lumMod val="75000"/>
                  </a:schemeClr>
                </a:solidFill>
                <a:sym typeface="Symbol" pitchFamily="18" charset="2"/>
              </a:rPr>
              <a:t>	</a:t>
            </a:r>
            <a:r>
              <a:rPr lang="en-US" sz="2900">
                <a:solidFill>
                  <a:schemeClr val="tx2">
                    <a:lumMod val="75000"/>
                  </a:schemeClr>
                </a:solidFill>
                <a:sym typeface="Symbol" pitchFamily="18" charset="2"/>
              </a:rPr>
              <a:t>*NICE Guideline</a:t>
            </a:r>
          </a:p>
          <a:p>
            <a:pPr marL="914400" lvl="1" indent="-457200" eaLnBrk="1" fontAlgn="auto" hangingPunct="1">
              <a:lnSpc>
                <a:spcPct val="90000"/>
              </a:lnSpc>
              <a:spcAft>
                <a:spcPts val="0"/>
              </a:spcAft>
              <a:buNone/>
              <a:defRPr/>
            </a:pPr>
            <a:endParaRPr lang="en-US" sz="2000">
              <a:solidFill>
                <a:schemeClr val="tx2">
                  <a:lumMod val="75000"/>
                </a:schemeClr>
              </a:solidFill>
              <a:sym typeface="Symbol" pitchFamily="18" charset="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C:\Users\Korisnik\Patologija-slike\Spermogrami\100_0246.JPG">
            <a:extLst>
              <a:ext uri="{FF2B5EF4-FFF2-40B4-BE49-F238E27FC236}">
                <a16:creationId xmlns:a16="http://schemas.microsoft.com/office/drawing/2014/main" xmlns="" id="{27B18534-EF4B-2E41-B961-AB65975EF4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0" y="714376"/>
            <a:ext cx="742950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C:\Users\Korisnik\Patologija-slike\Spermogrami\100_0252.JPG">
            <a:extLst>
              <a:ext uri="{FF2B5EF4-FFF2-40B4-BE49-F238E27FC236}">
                <a16:creationId xmlns:a16="http://schemas.microsoft.com/office/drawing/2014/main" xmlns="" id="{E0CFCE74-99BF-2791-E75E-64608F4097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9664" y="642938"/>
            <a:ext cx="7621587"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EB12FB-AA2F-E06C-1E3C-5F61DC13AF96}"/>
              </a:ext>
            </a:extLst>
          </p:cNvPr>
          <p:cNvSpPr>
            <a:spLocks noGrp="1"/>
          </p:cNvSpPr>
          <p:nvPr>
            <p:ph type="title"/>
          </p:nvPr>
        </p:nvSpPr>
        <p:spPr/>
        <p:txBody>
          <a:bodyPr/>
          <a:lstStyle/>
          <a:p>
            <a:pPr>
              <a:defRPr/>
            </a:pPr>
            <a:r>
              <a:rPr lang="sr-Latn-RS"/>
              <a:t>Haemospermia</a:t>
            </a:r>
          </a:p>
        </p:txBody>
      </p:sp>
      <p:pic>
        <p:nvPicPr>
          <p:cNvPr id="146435" name="Content Placeholder 4">
            <a:extLst>
              <a:ext uri="{FF2B5EF4-FFF2-40B4-BE49-F238E27FC236}">
                <a16:creationId xmlns:a16="http://schemas.microsoft.com/office/drawing/2014/main" xmlns="" id="{AB597FAB-D8CC-F24B-CF0F-1704EA09580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63825" y="1417639"/>
            <a:ext cx="6864350" cy="5070475"/>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http://www.webpathology.com/slides/slides/Testes_Infertility_MaturationArrest1.jpg">
            <a:extLst>
              <a:ext uri="{FF2B5EF4-FFF2-40B4-BE49-F238E27FC236}">
                <a16:creationId xmlns:a16="http://schemas.microsoft.com/office/drawing/2014/main" xmlns="" id="{0F8A3559-4286-3631-DFCD-8A0E9E2927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58" r="1785"/>
          <a:stretch>
            <a:fillRect/>
          </a:stretch>
        </p:blipFill>
        <p:spPr bwMode="auto">
          <a:xfrm>
            <a:off x="3810001" y="1000125"/>
            <a:ext cx="4714875"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59" name="Rectangle 2">
            <a:extLst>
              <a:ext uri="{FF2B5EF4-FFF2-40B4-BE49-F238E27FC236}">
                <a16:creationId xmlns:a16="http://schemas.microsoft.com/office/drawing/2014/main" xmlns="" id="{A2D8F2B4-2F88-DE2F-81C8-EAF2B2FC2030}"/>
              </a:ext>
            </a:extLst>
          </p:cNvPr>
          <p:cNvSpPr>
            <a:spLocks noChangeArrowheads="1"/>
          </p:cNvSpPr>
          <p:nvPr/>
        </p:nvSpPr>
        <p:spPr bwMode="auto">
          <a:xfrm>
            <a:off x="3238501" y="4572001"/>
            <a:ext cx="58578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testicular biopsy done for infertility workup in a young male shows maturation arrest. There are numerous spermatogonia (adjoining the basement membrane), few spermatocytes and no mature spermatozoa.</a:t>
            </a:r>
            <a:endParaRPr lang="sr-Latn-CS" altLang="sr-Latn-RS" sz="1800">
              <a:solidFill>
                <a:srgbClr val="000000"/>
              </a:solidFill>
            </a:endParaRPr>
          </a:p>
        </p:txBody>
      </p:sp>
      <p:sp>
        <p:nvSpPr>
          <p:cNvPr id="147460" name="Rectangle 3">
            <a:extLst>
              <a:ext uri="{FF2B5EF4-FFF2-40B4-BE49-F238E27FC236}">
                <a16:creationId xmlns:a16="http://schemas.microsoft.com/office/drawing/2014/main" xmlns="" id="{DDA03DCC-03CE-BDB3-3EDA-98FF26D5E185}"/>
              </a:ext>
            </a:extLst>
          </p:cNvPr>
          <p:cNvSpPr>
            <a:spLocks noChangeArrowheads="1"/>
          </p:cNvSpPr>
          <p:nvPr/>
        </p:nvSpPr>
        <p:spPr bwMode="auto">
          <a:xfrm>
            <a:off x="3810000" y="571500"/>
            <a:ext cx="1951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Maturation Arrest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descr="http://www.webpathology.com/slides/slides/Testes_Infertility_MaturationArrest2.jpg">
            <a:extLst>
              <a:ext uri="{FF2B5EF4-FFF2-40B4-BE49-F238E27FC236}">
                <a16:creationId xmlns:a16="http://schemas.microsoft.com/office/drawing/2014/main" xmlns="" id="{9FCEB73C-C2E6-FCDD-64B5-44E34CA254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789" r="298"/>
          <a:stretch>
            <a:fillRect/>
          </a:stretch>
        </p:blipFill>
        <p:spPr bwMode="auto">
          <a:xfrm>
            <a:off x="3381375" y="534989"/>
            <a:ext cx="4929188" cy="373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3" name="Rectangle 2">
            <a:extLst>
              <a:ext uri="{FF2B5EF4-FFF2-40B4-BE49-F238E27FC236}">
                <a16:creationId xmlns:a16="http://schemas.microsoft.com/office/drawing/2014/main" xmlns="" id="{72F14059-A151-E2CB-19CE-1002CC22A8D1}"/>
              </a:ext>
            </a:extLst>
          </p:cNvPr>
          <p:cNvSpPr>
            <a:spLocks noChangeArrowheads="1"/>
          </p:cNvSpPr>
          <p:nvPr/>
        </p:nvSpPr>
        <p:spPr bwMode="auto">
          <a:xfrm>
            <a:off x="2809875" y="4572000"/>
            <a:ext cx="62865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The cells present on the luminal aspect of the tubule are Sertoli cells. This appearance can be produced by the same agents that can induce hypospermatogenesis, such as radiation, alkylating agents, gonadotropin deficiency. When complete maturation arrest is diffusely present bilaterally, the sperm count is usually zero.</a:t>
            </a:r>
            <a:endParaRPr lang="sr-Latn-CS" altLang="sr-Latn-RS" sz="1800">
              <a:solidFill>
                <a:srgbClr val="00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http://www.webpathology.com/slides/slides/Testes_Infertility_SertoliCellOnly1.jpg">
            <a:extLst>
              <a:ext uri="{FF2B5EF4-FFF2-40B4-BE49-F238E27FC236}">
                <a16:creationId xmlns:a16="http://schemas.microsoft.com/office/drawing/2014/main" xmlns="" id="{16C8057D-0B14-3B9A-30EE-47555790EC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95689" y="1285876"/>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07" name="Rectangle 2">
            <a:extLst>
              <a:ext uri="{FF2B5EF4-FFF2-40B4-BE49-F238E27FC236}">
                <a16:creationId xmlns:a16="http://schemas.microsoft.com/office/drawing/2014/main" xmlns="" id="{FAD973D8-0757-3E85-2DCF-51028E1033F4}"/>
              </a:ext>
            </a:extLst>
          </p:cNvPr>
          <p:cNvSpPr>
            <a:spLocks noChangeArrowheads="1"/>
          </p:cNvSpPr>
          <p:nvPr/>
        </p:nvSpPr>
        <p:spPr bwMode="auto">
          <a:xfrm>
            <a:off x="3452814" y="857250"/>
            <a:ext cx="4929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Sertoli-cell-only Syndrome (Germ Cell Aplasia)</a:t>
            </a:r>
          </a:p>
        </p:txBody>
      </p:sp>
      <p:sp>
        <p:nvSpPr>
          <p:cNvPr id="149508" name="Rectangle 3">
            <a:extLst>
              <a:ext uri="{FF2B5EF4-FFF2-40B4-BE49-F238E27FC236}">
                <a16:creationId xmlns:a16="http://schemas.microsoft.com/office/drawing/2014/main" xmlns="" id="{54590534-C4EF-3EFC-1165-C409A660E3A5}"/>
              </a:ext>
            </a:extLst>
          </p:cNvPr>
          <p:cNvSpPr>
            <a:spLocks noChangeArrowheads="1"/>
          </p:cNvSpPr>
          <p:nvPr/>
        </p:nvSpPr>
        <p:spPr bwMode="auto">
          <a:xfrm>
            <a:off x="2738438" y="4786314"/>
            <a:ext cx="65008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This testicular biopsy is from a patient with normal semen volume and azoospermia. It His FSH level was elevated. The biopsy shows seminiferous tubules lined only by mature Sertoli cells. The term “</a:t>
            </a:r>
            <a:r>
              <a:rPr lang="en-US" altLang="sr-Latn-RS" sz="1400" b="1">
                <a:solidFill>
                  <a:srgbClr val="000000"/>
                </a:solidFill>
              </a:rPr>
              <a:t>wind-swept appearance</a:t>
            </a:r>
            <a:r>
              <a:rPr lang="en-US" altLang="sr-Latn-RS" sz="1400">
                <a:solidFill>
                  <a:srgbClr val="000000"/>
                </a:solidFill>
              </a:rPr>
              <a:t>” has been used to describe sertoli cells in this condition</a:t>
            </a:r>
            <a:endParaRPr lang="sr-Latn-CS" altLang="sr-Latn-RS" sz="1400">
              <a:solidFill>
                <a:srgbClr val="0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http://www.webpathology.com/slides/slides/Testes_Infertility_Klinefelters1.jpg">
            <a:extLst>
              <a:ext uri="{FF2B5EF4-FFF2-40B4-BE49-F238E27FC236}">
                <a16:creationId xmlns:a16="http://schemas.microsoft.com/office/drawing/2014/main" xmlns="" id="{0911DAFD-B1E4-1D7E-7A9E-686624E416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107156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1" name="Rectangle 2">
            <a:extLst>
              <a:ext uri="{FF2B5EF4-FFF2-40B4-BE49-F238E27FC236}">
                <a16:creationId xmlns:a16="http://schemas.microsoft.com/office/drawing/2014/main" xmlns="" id="{372574A3-80DD-4877-95CF-33D119B3F265}"/>
              </a:ext>
            </a:extLst>
          </p:cNvPr>
          <p:cNvSpPr>
            <a:spLocks noChangeArrowheads="1"/>
          </p:cNvSpPr>
          <p:nvPr/>
        </p:nvSpPr>
        <p:spPr bwMode="auto">
          <a:xfrm>
            <a:off x="3524250" y="642939"/>
            <a:ext cx="3424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Klinefelter's Syndrome (47 XXY)</a:t>
            </a:r>
          </a:p>
        </p:txBody>
      </p:sp>
      <p:sp>
        <p:nvSpPr>
          <p:cNvPr id="150532" name="Rectangle 3">
            <a:extLst>
              <a:ext uri="{FF2B5EF4-FFF2-40B4-BE49-F238E27FC236}">
                <a16:creationId xmlns:a16="http://schemas.microsoft.com/office/drawing/2014/main" xmlns="" id="{7FD67C2C-46D7-2319-7253-A3A678117844}"/>
              </a:ext>
            </a:extLst>
          </p:cNvPr>
          <p:cNvSpPr>
            <a:spLocks noChangeArrowheads="1"/>
          </p:cNvSpPr>
          <p:nvPr/>
        </p:nvSpPr>
        <p:spPr bwMode="auto">
          <a:xfrm>
            <a:off x="2809875" y="4572001"/>
            <a:ext cx="63579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This testicular biopsy is from an adult male with history of normal semen volume and severe oligospermia. He had small firm testes and body habitus suggestive of Klinefelter’s syndrome. The biopsy shows small hyalinized seminiferous tubules and pseudo-adenomatous clusters of leydig cells.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a:extLst>
              <a:ext uri="{FF2B5EF4-FFF2-40B4-BE49-F238E27FC236}">
                <a16:creationId xmlns:a16="http://schemas.microsoft.com/office/drawing/2014/main" xmlns="" id="{239FF6BF-5AB2-3620-D7D0-9808E504BA3F}"/>
              </a:ext>
            </a:extLst>
          </p:cNvPr>
          <p:cNvSpPr>
            <a:spLocks noGrp="1" noChangeArrowheads="1"/>
          </p:cNvSpPr>
          <p:nvPr>
            <p:ph type="body" idx="1"/>
          </p:nvPr>
        </p:nvSpPr>
        <p:spPr>
          <a:xfrm>
            <a:off x="2782889" y="333375"/>
            <a:ext cx="7273925" cy="6191250"/>
          </a:xfrm>
        </p:spPr>
        <p:txBody>
          <a:bodyPr/>
          <a:lstStyle/>
          <a:p>
            <a:pPr eaLnBrk="1" hangingPunct="1">
              <a:lnSpc>
                <a:spcPct val="80000"/>
              </a:lnSpc>
              <a:defRPr/>
            </a:pPr>
            <a:endParaRPr lang="en-US" altLang="sr-Latn-RS" b="1">
              <a:latin typeface="Constantia" panose="02030602050306030303" pitchFamily="18" charset="0"/>
            </a:endParaRPr>
          </a:p>
          <a:p>
            <a:pPr eaLnBrk="1" hangingPunct="1">
              <a:lnSpc>
                <a:spcPct val="80000"/>
              </a:lnSpc>
              <a:defRPr/>
            </a:pPr>
            <a:r>
              <a:rPr lang="en-US" altLang="sr-Latn-RS" b="1">
                <a:latin typeface="Constantia" panose="02030602050306030303" pitchFamily="18" charset="0"/>
              </a:rPr>
              <a:t>Congenital anomalies</a:t>
            </a:r>
          </a:p>
          <a:p>
            <a:pPr eaLnBrk="1" hangingPunct="1">
              <a:lnSpc>
                <a:spcPct val="80000"/>
              </a:lnSpc>
              <a:buFont typeface="Wingdings" panose="05000000000000000000" pitchFamily="2" charset="2"/>
              <a:buNone/>
              <a:defRPr/>
            </a:pPr>
            <a:endParaRPr lang="en-US" altLang="sr-Latn-RS" b="1">
              <a:latin typeface="Constantia" panose="02030602050306030303" pitchFamily="18" charset="0"/>
            </a:endParaRPr>
          </a:p>
          <a:p>
            <a:pPr eaLnBrk="1" hangingPunct="1">
              <a:lnSpc>
                <a:spcPct val="80000"/>
              </a:lnSpc>
              <a:defRPr/>
            </a:pPr>
            <a:r>
              <a:rPr lang="en-US" altLang="sr-Latn-RS" sz="2800">
                <a:solidFill>
                  <a:srgbClr val="FF0000"/>
                </a:solidFill>
                <a:effectLst/>
                <a:latin typeface="Arial" panose="020B0604020202020204" pitchFamily="34" charset="0"/>
              </a:rPr>
              <a:t>Anorchia</a:t>
            </a:r>
            <a:r>
              <a:rPr lang="en-US" altLang="sr-Latn-RS" sz="2800">
                <a:effectLst/>
                <a:latin typeface="Arial" panose="020B0604020202020204" pitchFamily="34" charset="0"/>
              </a:rPr>
              <a:t> – congenital lack of testicles.</a:t>
            </a:r>
          </a:p>
          <a:p>
            <a:pPr eaLnBrk="1" hangingPunct="1">
              <a:lnSpc>
                <a:spcPct val="80000"/>
              </a:lnSpc>
              <a:defRPr/>
            </a:pPr>
            <a:r>
              <a:rPr lang="en-US" altLang="sr-Latn-RS" sz="2800">
                <a:solidFill>
                  <a:srgbClr val="FF0000"/>
                </a:solidFill>
                <a:effectLst/>
                <a:latin typeface="Arial" panose="020B0604020202020204" pitchFamily="34" charset="0"/>
              </a:rPr>
              <a:t>Polyorchia</a:t>
            </a:r>
            <a:r>
              <a:rPr lang="en-US" altLang="sr-Latn-RS" sz="2800">
                <a:effectLst/>
                <a:latin typeface="Arial" panose="020B0604020202020204" pitchFamily="34" charset="0"/>
              </a:rPr>
              <a:t> – doubling or duplication of the testes.</a:t>
            </a:r>
          </a:p>
          <a:p>
            <a:pPr eaLnBrk="1" hangingPunct="1">
              <a:lnSpc>
                <a:spcPct val="80000"/>
              </a:lnSpc>
              <a:defRPr/>
            </a:pPr>
            <a:r>
              <a:rPr lang="en-US" altLang="sr-Latn-RS" sz="2800">
                <a:solidFill>
                  <a:srgbClr val="FF0000"/>
                </a:solidFill>
                <a:effectLst/>
                <a:latin typeface="Arial" panose="020B0604020202020204" pitchFamily="34" charset="0"/>
              </a:rPr>
              <a:t>Ectopia</a:t>
            </a:r>
            <a:r>
              <a:rPr lang="en-US" altLang="sr-Latn-RS" sz="2800">
                <a:effectLst/>
                <a:latin typeface="Arial" panose="020B0604020202020204" pitchFamily="34" charset="0"/>
              </a:rPr>
              <a:t> – an anomaly in which one or both testicles are located outside the scrotum.</a:t>
            </a:r>
          </a:p>
          <a:p>
            <a:pPr eaLnBrk="1" hangingPunct="1">
              <a:lnSpc>
                <a:spcPct val="80000"/>
              </a:lnSpc>
              <a:defRPr/>
            </a:pPr>
            <a:r>
              <a:rPr lang="en-US" altLang="sr-Latn-RS" sz="2800">
                <a:solidFill>
                  <a:srgbClr val="FF0000"/>
                </a:solidFill>
                <a:effectLst/>
                <a:latin typeface="Arial" panose="020B0604020202020204" pitchFamily="34" charset="0"/>
              </a:rPr>
              <a:t>Cryptorchismus</a:t>
            </a:r>
            <a:r>
              <a:rPr lang="sr-Cyrl-RS" altLang="sr-Latn-RS" sz="2800">
                <a:solidFill>
                  <a:srgbClr val="FF0000"/>
                </a:solidFill>
                <a:effectLst/>
                <a:latin typeface="Arial" panose="020B0604020202020204" pitchFamily="34" charset="0"/>
              </a:rPr>
              <a:t> - </a:t>
            </a:r>
            <a:r>
              <a:rPr lang="en-US" altLang="sr-Latn-RS" sz="2800">
                <a:effectLst/>
                <a:latin typeface="Arial" panose="020B0604020202020204" pitchFamily="34" charset="0"/>
              </a:rPr>
              <a:t>undescended testicle</a:t>
            </a:r>
            <a:r>
              <a:rPr lang="sr-Cyrl-RS" altLang="sr-Latn-RS" sz="2800">
                <a:effectLst/>
                <a:latin typeface="Arial" panose="020B0604020202020204" pitchFamily="34" charset="0"/>
              </a:rPr>
              <a:t>.</a:t>
            </a:r>
            <a:endParaRPr lang="en-US" altLang="sr-Latn-RS" sz="2800">
              <a:effectLst/>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http://www.webpathology.com/slides/slides/Testes_Infertility_TestFeminization1.jpg">
            <a:extLst>
              <a:ext uri="{FF2B5EF4-FFF2-40B4-BE49-F238E27FC236}">
                <a16:creationId xmlns:a16="http://schemas.microsoft.com/office/drawing/2014/main" xmlns="" id="{91736B96-1402-36AF-A175-4C487B9966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3273"/>
          <a:stretch>
            <a:fillRect/>
          </a:stretch>
        </p:blipFill>
        <p:spPr bwMode="auto">
          <a:xfrm>
            <a:off x="3810000" y="1285876"/>
            <a:ext cx="4643438"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5" name="Rectangle 2">
            <a:extLst>
              <a:ext uri="{FF2B5EF4-FFF2-40B4-BE49-F238E27FC236}">
                <a16:creationId xmlns:a16="http://schemas.microsoft.com/office/drawing/2014/main" xmlns="" id="{CD8E643C-0A66-1351-CE53-D6DC86F5043F}"/>
              </a:ext>
            </a:extLst>
          </p:cNvPr>
          <p:cNvSpPr>
            <a:spLocks noChangeArrowheads="1"/>
          </p:cNvSpPr>
          <p:nvPr/>
        </p:nvSpPr>
        <p:spPr bwMode="auto">
          <a:xfrm>
            <a:off x="3024189" y="857250"/>
            <a:ext cx="614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Testicular Feminization (Androgen Insensitivity Syndrome)</a:t>
            </a:r>
          </a:p>
        </p:txBody>
      </p:sp>
      <p:sp>
        <p:nvSpPr>
          <p:cNvPr id="151556" name="Rectangle 3">
            <a:extLst>
              <a:ext uri="{FF2B5EF4-FFF2-40B4-BE49-F238E27FC236}">
                <a16:creationId xmlns:a16="http://schemas.microsoft.com/office/drawing/2014/main" xmlns="" id="{61469E1C-4A71-F696-C8B8-66FAF969056E}"/>
              </a:ext>
            </a:extLst>
          </p:cNvPr>
          <p:cNvSpPr>
            <a:spLocks noChangeArrowheads="1"/>
          </p:cNvSpPr>
          <p:nvPr/>
        </p:nvSpPr>
        <p:spPr bwMode="auto">
          <a:xfrm>
            <a:off x="2738438" y="4857750"/>
            <a:ext cx="73580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A form of male pseudohermaphroditism with female phenotype and presence of testes. Karyotype is usually XY; but XXY may be seen. Seminiferous tubules have small abortive lumens and usually contain only sertoli cells. About 10% of patients with testicular feminization develop testicular cancers. </a:t>
            </a:r>
            <a:endParaRPr lang="sr-Latn-CS" altLang="sr-Latn-RS" sz="1400">
              <a:solidFill>
                <a:srgbClr val="00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http://www.webpathology.com/slides/slides/Testes_Infertility_Ovotestes1.jpg">
            <a:extLst>
              <a:ext uri="{FF2B5EF4-FFF2-40B4-BE49-F238E27FC236}">
                <a16:creationId xmlns:a16="http://schemas.microsoft.com/office/drawing/2014/main" xmlns="" id="{A2C2EB47-F02F-9EF2-04D4-C33291CCE2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952" r="3273"/>
          <a:stretch>
            <a:fillRect/>
          </a:stretch>
        </p:blipFill>
        <p:spPr bwMode="auto">
          <a:xfrm>
            <a:off x="3667125" y="1214439"/>
            <a:ext cx="4643438" cy="338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79" name="Rectangle 2">
            <a:extLst>
              <a:ext uri="{FF2B5EF4-FFF2-40B4-BE49-F238E27FC236}">
                <a16:creationId xmlns:a16="http://schemas.microsoft.com/office/drawing/2014/main" xmlns="" id="{99B8FFC3-F9E9-75D5-B3FE-7EF0283EA8A5}"/>
              </a:ext>
            </a:extLst>
          </p:cNvPr>
          <p:cNvSpPr>
            <a:spLocks noChangeArrowheads="1"/>
          </p:cNvSpPr>
          <p:nvPr/>
        </p:nvSpPr>
        <p:spPr bwMode="auto">
          <a:xfrm>
            <a:off x="3738564" y="714375"/>
            <a:ext cx="3781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Ovotestes in True Hermaphroditism</a:t>
            </a:r>
          </a:p>
        </p:txBody>
      </p:sp>
      <p:sp>
        <p:nvSpPr>
          <p:cNvPr id="152580" name="Rectangle 3">
            <a:extLst>
              <a:ext uri="{FF2B5EF4-FFF2-40B4-BE49-F238E27FC236}">
                <a16:creationId xmlns:a16="http://schemas.microsoft.com/office/drawing/2014/main" xmlns="" id="{82B5A01C-E5EC-2870-F24F-0B61A7FBDE9E}"/>
              </a:ext>
            </a:extLst>
          </p:cNvPr>
          <p:cNvSpPr>
            <a:spLocks noChangeArrowheads="1"/>
          </p:cNvSpPr>
          <p:nvPr/>
        </p:nvSpPr>
        <p:spPr bwMode="auto">
          <a:xfrm>
            <a:off x="2595564" y="4714875"/>
            <a:ext cx="72866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In </a:t>
            </a:r>
            <a:r>
              <a:rPr lang="en-US" altLang="sr-Latn-RS" sz="1400" b="1">
                <a:solidFill>
                  <a:srgbClr val="000000"/>
                </a:solidFill>
              </a:rPr>
              <a:t>true hermaphroditism </a:t>
            </a:r>
            <a:r>
              <a:rPr lang="en-US" altLang="sr-Latn-RS" sz="1400">
                <a:solidFill>
                  <a:srgbClr val="000000"/>
                </a:solidFill>
              </a:rPr>
              <a:t>(characterized by the presence of both testicular and ovarian tissue), ovotestis is the most common gonad type. In this example, three ovarian follicles are seen on the left and numerous small seminiferous tubules with immature sertoli cells are seen on the right.</a:t>
            </a:r>
            <a:endParaRPr lang="sr-Latn-CS" altLang="sr-Latn-RS" sz="1400">
              <a:solidFill>
                <a:srgbClr val="00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http://www.webpathology.com/slides/slides/Testes_Infertility_Regression3.jpg">
            <a:extLst>
              <a:ext uri="{FF2B5EF4-FFF2-40B4-BE49-F238E27FC236}">
                <a16:creationId xmlns:a16="http://schemas.microsoft.com/office/drawing/2014/main" xmlns="" id="{A70BA3B9-B2A0-AE27-8F23-560565CC18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114300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Rectangle 2">
            <a:extLst>
              <a:ext uri="{FF2B5EF4-FFF2-40B4-BE49-F238E27FC236}">
                <a16:creationId xmlns:a16="http://schemas.microsoft.com/office/drawing/2014/main" xmlns="" id="{C04DE67F-1364-187A-32B9-664BB96B834E}"/>
              </a:ext>
            </a:extLst>
          </p:cNvPr>
          <p:cNvSpPr>
            <a:spLocks noChangeArrowheads="1"/>
          </p:cNvSpPr>
          <p:nvPr/>
        </p:nvSpPr>
        <p:spPr bwMode="auto">
          <a:xfrm>
            <a:off x="3595688" y="714375"/>
            <a:ext cx="340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Testicular Regression Syndrome</a:t>
            </a:r>
          </a:p>
        </p:txBody>
      </p:sp>
      <p:sp>
        <p:nvSpPr>
          <p:cNvPr id="153604" name="Rectangle 3">
            <a:extLst>
              <a:ext uri="{FF2B5EF4-FFF2-40B4-BE49-F238E27FC236}">
                <a16:creationId xmlns:a16="http://schemas.microsoft.com/office/drawing/2014/main" xmlns="" id="{7A80386D-570E-C5FB-1B1E-14EEF686E175}"/>
              </a:ext>
            </a:extLst>
          </p:cNvPr>
          <p:cNvSpPr>
            <a:spLocks noChangeArrowheads="1"/>
          </p:cNvSpPr>
          <p:nvPr/>
        </p:nvSpPr>
        <p:spPr bwMode="auto">
          <a:xfrm>
            <a:off x="2952751" y="4714875"/>
            <a:ext cx="62150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Besides hemosiderin and dystrophic calcification, arterious and venous vessels, adipose tissue, and nerves may be present in the testicular remnant. Most cases of monorchidism result from a vascular lesion or intrauterine torsion compromising circulation in the developing gonads.</a:t>
            </a:r>
            <a:r>
              <a:rPr lang="en-US" altLang="sr-Latn-RS" sz="1800">
                <a:solidFill>
                  <a:srgbClr val="000000"/>
                </a:solidFill>
              </a:rPr>
              <a:t> </a:t>
            </a:r>
            <a:endParaRPr lang="sr-Latn-CS" altLang="sr-Latn-RS" sz="1800">
              <a:solidFill>
                <a:srgbClr val="00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626" name="Object 3">
            <a:extLst>
              <a:ext uri="{FF2B5EF4-FFF2-40B4-BE49-F238E27FC236}">
                <a16:creationId xmlns:a16="http://schemas.microsoft.com/office/drawing/2014/main" xmlns="" id="{7BF25437-C0D8-8DBB-C56C-8136FEFF19C0}"/>
              </a:ext>
            </a:extLst>
          </p:cNvPr>
          <p:cNvGraphicFramePr>
            <a:graphicFrameLocks noChangeAspect="1"/>
          </p:cNvGraphicFramePr>
          <p:nvPr/>
        </p:nvGraphicFramePr>
        <p:xfrm>
          <a:off x="5681664" y="3192464"/>
          <a:ext cx="827087" cy="471487"/>
        </p:xfrm>
        <a:graphic>
          <a:graphicData uri="http://schemas.openxmlformats.org/presentationml/2006/ole">
            <mc:AlternateContent xmlns:mc="http://schemas.openxmlformats.org/markup-compatibility/2006">
              <mc:Choice xmlns:v="urn:schemas-microsoft-com:vml" Requires="v">
                <p:oleObj spid="_x0000_s1026" name="Packager Shell Object" showAsIcon="1" r:id="rId3" imgW="833760" imgH="464400" progId="Package">
                  <p:embed/>
                </p:oleObj>
              </mc:Choice>
              <mc:Fallback>
                <p:oleObj name="Packager Shell Object" showAsIcon="1" r:id="rId3" imgW="833760" imgH="464400" progId="Package">
                  <p:embed/>
                  <p:pic>
                    <p:nvPicPr>
                      <p:cNvPr id="154626" name="Object 3">
                        <a:extLst>
                          <a:ext uri="{FF2B5EF4-FFF2-40B4-BE49-F238E27FC236}">
                            <a16:creationId xmlns:a16="http://schemas.microsoft.com/office/drawing/2014/main" xmlns="" id="{7BF25437-C0D8-8DBB-C56C-8136FEFF19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664" y="3192464"/>
                        <a:ext cx="827087" cy="47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5650" name="Object 2">
            <a:extLst>
              <a:ext uri="{FF2B5EF4-FFF2-40B4-BE49-F238E27FC236}">
                <a16:creationId xmlns:a16="http://schemas.microsoft.com/office/drawing/2014/main" xmlns="" id="{108581AE-B86D-7B6A-CDF7-B796107A7664}"/>
              </a:ext>
            </a:extLst>
          </p:cNvPr>
          <p:cNvGraphicFramePr>
            <a:graphicFrameLocks noChangeAspect="1"/>
          </p:cNvGraphicFramePr>
          <p:nvPr/>
        </p:nvGraphicFramePr>
        <p:xfrm>
          <a:off x="5681664" y="3192464"/>
          <a:ext cx="827087" cy="471487"/>
        </p:xfrm>
        <a:graphic>
          <a:graphicData uri="http://schemas.openxmlformats.org/presentationml/2006/ole">
            <mc:AlternateContent xmlns:mc="http://schemas.openxmlformats.org/markup-compatibility/2006">
              <mc:Choice xmlns:v="urn:schemas-microsoft-com:vml" Requires="v">
                <p:oleObj spid="_x0000_s2050" name="Packager Shell Object" showAsIcon="1" r:id="rId3" imgW="833760" imgH="464400" progId="Package">
                  <p:embed/>
                </p:oleObj>
              </mc:Choice>
              <mc:Fallback>
                <p:oleObj name="Packager Shell Object" showAsIcon="1" r:id="rId3" imgW="833760" imgH="464400" progId="Package">
                  <p:embed/>
                  <p:pic>
                    <p:nvPicPr>
                      <p:cNvPr id="155650" name="Object 2">
                        <a:extLst>
                          <a:ext uri="{FF2B5EF4-FFF2-40B4-BE49-F238E27FC236}">
                            <a16:creationId xmlns:a16="http://schemas.microsoft.com/office/drawing/2014/main" xmlns="" id="{108581AE-B86D-7B6A-CDF7-B796107A76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664" y="3192464"/>
                        <a:ext cx="827087" cy="47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674" name="Object 2">
            <a:extLst>
              <a:ext uri="{FF2B5EF4-FFF2-40B4-BE49-F238E27FC236}">
                <a16:creationId xmlns:a16="http://schemas.microsoft.com/office/drawing/2014/main" xmlns="" id="{E4EDB903-1610-369C-92E3-D9D424651D13}"/>
              </a:ext>
            </a:extLst>
          </p:cNvPr>
          <p:cNvGraphicFramePr>
            <a:graphicFrameLocks noChangeAspect="1"/>
          </p:cNvGraphicFramePr>
          <p:nvPr/>
        </p:nvGraphicFramePr>
        <p:xfrm>
          <a:off x="5622925" y="3195639"/>
          <a:ext cx="946150" cy="465137"/>
        </p:xfrm>
        <a:graphic>
          <a:graphicData uri="http://schemas.openxmlformats.org/presentationml/2006/ole">
            <mc:AlternateContent xmlns:mc="http://schemas.openxmlformats.org/markup-compatibility/2006">
              <mc:Choice xmlns:v="urn:schemas-microsoft-com:vml" Requires="v">
                <p:oleObj spid="_x0000_s3074" name="Packager Shell Object" showAsIcon="1" r:id="rId3" imgW="949234" imgH="461554" progId="Package">
                  <p:embed/>
                </p:oleObj>
              </mc:Choice>
              <mc:Fallback>
                <p:oleObj name="Packager Shell Object" showAsIcon="1" r:id="rId3" imgW="949234" imgH="461554" progId="Package">
                  <p:embed/>
                  <p:pic>
                    <p:nvPicPr>
                      <p:cNvPr id="156674" name="Object 2">
                        <a:extLst>
                          <a:ext uri="{FF2B5EF4-FFF2-40B4-BE49-F238E27FC236}">
                            <a16:creationId xmlns:a16="http://schemas.microsoft.com/office/drawing/2014/main" xmlns="" id="{E4EDB903-1610-369C-92E3-D9D424651D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2925" y="3195639"/>
                        <a:ext cx="94615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xmlns="" id="{D2706FC5-4FED-0AFE-CB49-1F60D2B212DF}"/>
              </a:ext>
            </a:extLst>
          </p:cNvPr>
          <p:cNvSpPr>
            <a:spLocks noGrp="1" noChangeArrowheads="1"/>
          </p:cNvSpPr>
          <p:nvPr>
            <p:ph type="title"/>
          </p:nvPr>
        </p:nvSpPr>
        <p:spPr/>
        <p:txBody>
          <a:bodyPr/>
          <a:lstStyle/>
          <a:p>
            <a:pPr eaLnBrk="1" hangingPunct="1">
              <a:defRPr/>
            </a:pPr>
            <a:r>
              <a:rPr lang="en-US" sz="4400" b="1">
                <a:solidFill>
                  <a:schemeClr val="tx1"/>
                </a:solidFill>
                <a:latin typeface="Constantia" pitchFamily="18" charset="0"/>
              </a:rPr>
              <a:t>Testicular tumors</a:t>
            </a:r>
          </a:p>
        </p:txBody>
      </p:sp>
      <p:sp>
        <p:nvSpPr>
          <p:cNvPr id="157699" name="Rectangle 3">
            <a:extLst>
              <a:ext uri="{FF2B5EF4-FFF2-40B4-BE49-F238E27FC236}">
                <a16:creationId xmlns:a16="http://schemas.microsoft.com/office/drawing/2014/main" xmlns="" id="{DB797272-FF80-2F82-5B42-833B080D81CE}"/>
              </a:ext>
            </a:extLst>
          </p:cNvPr>
          <p:cNvSpPr>
            <a:spLocks noGrp="1" noChangeArrowheads="1"/>
          </p:cNvSpPr>
          <p:nvPr>
            <p:ph type="body" idx="1"/>
          </p:nvPr>
        </p:nvSpPr>
        <p:spPr>
          <a:xfrm>
            <a:off x="1981200" y="1600200"/>
            <a:ext cx="8229600" cy="4781550"/>
          </a:xfrm>
        </p:spPr>
        <p:txBody>
          <a:bodyPr/>
          <a:lstStyle/>
          <a:p>
            <a:pPr eaLnBrk="1" hangingPunct="1">
              <a:lnSpc>
                <a:spcPct val="80000"/>
              </a:lnSpc>
            </a:pPr>
            <a:r>
              <a:rPr lang="en-US" altLang="sr-Latn-RS" sz="2400">
                <a:effectLst/>
                <a:latin typeface="Arial" panose="020B0604020202020204" pitchFamily="34" charset="0"/>
              </a:rPr>
              <a:t>Testicular tumors account for about 1-2% of all malignant tumors in men. Most often they occur unilaterally, and very rarely in both testicles at the same time. About 90% of all testicular tumors are of germ cell origin.</a:t>
            </a:r>
          </a:p>
          <a:p>
            <a:pPr eaLnBrk="1" hangingPunct="1">
              <a:lnSpc>
                <a:spcPct val="80000"/>
              </a:lnSpc>
            </a:pPr>
            <a:r>
              <a:rPr lang="en-US" altLang="sr-Latn-RS" sz="2400">
                <a:effectLst/>
                <a:latin typeface="Arial" panose="020B0604020202020204" pitchFamily="34" charset="0"/>
              </a:rPr>
              <a:t>According to the WHO, all testicular tumors are divided into several groups according to the abbreviated version:</a:t>
            </a:r>
          </a:p>
          <a:p>
            <a:pPr eaLnBrk="1" hangingPunct="1">
              <a:lnSpc>
                <a:spcPct val="80000"/>
              </a:lnSpc>
            </a:pPr>
            <a:endParaRPr lang="en-US" altLang="sr-Latn-RS" sz="2400">
              <a:effectLst/>
              <a:latin typeface="Arial" panose="020B0604020202020204" pitchFamily="34" charset="0"/>
            </a:endParaRPr>
          </a:p>
          <a:p>
            <a:pPr eaLnBrk="1" hangingPunct="1">
              <a:lnSpc>
                <a:spcPct val="80000"/>
              </a:lnSpc>
            </a:pPr>
            <a:r>
              <a:rPr lang="en-US" altLang="sr-Latn-RS" sz="2400">
                <a:solidFill>
                  <a:srgbClr val="FF0000"/>
                </a:solidFill>
                <a:effectLst/>
                <a:latin typeface="Arial" panose="020B0604020202020204" pitchFamily="34" charset="0"/>
              </a:rPr>
              <a:t>Tumors of germ cell origin</a:t>
            </a:r>
          </a:p>
          <a:p>
            <a:pPr eaLnBrk="1" hangingPunct="1">
              <a:lnSpc>
                <a:spcPct val="80000"/>
              </a:lnSpc>
            </a:pPr>
            <a:r>
              <a:rPr lang="en-US" altLang="sr-Latn-RS" sz="2400">
                <a:solidFill>
                  <a:srgbClr val="FF0000"/>
                </a:solidFill>
                <a:effectLst/>
                <a:latin typeface="Arial" panose="020B0604020202020204" pitchFamily="34" charset="0"/>
              </a:rPr>
              <a:t>Tumors of genital band and stroma origin</a:t>
            </a:r>
          </a:p>
          <a:p>
            <a:pPr eaLnBrk="1" hangingPunct="1">
              <a:lnSpc>
                <a:spcPct val="80000"/>
              </a:lnSpc>
            </a:pPr>
            <a:r>
              <a:rPr lang="en-US" altLang="sr-Latn-RS" sz="2400">
                <a:solidFill>
                  <a:srgbClr val="FF0000"/>
                </a:solidFill>
                <a:effectLst/>
                <a:latin typeface="Arial" panose="020B0604020202020204" pitchFamily="34" charset="0"/>
              </a:rPr>
              <a:t>Mixed tumors of the origin of germ cells, sex bands and stroma</a:t>
            </a:r>
          </a:p>
          <a:p>
            <a:pPr eaLnBrk="1" hangingPunct="1">
              <a:lnSpc>
                <a:spcPct val="80000"/>
              </a:lnSpc>
            </a:pPr>
            <a:r>
              <a:rPr lang="en-US" altLang="sr-Latn-RS" sz="2400">
                <a:solidFill>
                  <a:srgbClr val="FF0000"/>
                </a:solidFill>
                <a:effectLst/>
                <a:latin typeface="Arial" panose="020B0604020202020204" pitchFamily="34" charset="0"/>
              </a:rPr>
              <a:t>Various other tumors</a:t>
            </a:r>
          </a:p>
          <a:p>
            <a:pPr eaLnBrk="1" hangingPunct="1">
              <a:lnSpc>
                <a:spcPct val="80000"/>
              </a:lnSpc>
            </a:pPr>
            <a:r>
              <a:rPr lang="en-US" altLang="sr-Latn-RS" sz="2400">
                <a:solidFill>
                  <a:srgbClr val="FF0000"/>
                </a:solidFill>
                <a:effectLst/>
                <a:latin typeface="Arial" panose="020B0604020202020204" pitchFamily="34" charset="0"/>
              </a:rPr>
              <a:t>Metastatic tumors</a:t>
            </a:r>
            <a:endParaRPr lang="en-US" altLang="sr-Latn-RS" sz="2400" b="1">
              <a:solidFill>
                <a:srgbClr val="FF0000"/>
              </a:solidFill>
              <a:effectLst/>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xmlns="" id="{C0C576A0-342C-909D-0F8C-C2CA7CD664D1}"/>
              </a:ext>
            </a:extLst>
          </p:cNvPr>
          <p:cNvSpPr>
            <a:spLocks noGrp="1" noChangeArrowheads="1"/>
          </p:cNvSpPr>
          <p:nvPr>
            <p:ph type="title"/>
          </p:nvPr>
        </p:nvSpPr>
        <p:spPr/>
        <p:txBody>
          <a:bodyPr/>
          <a:lstStyle/>
          <a:p>
            <a:pPr eaLnBrk="1" hangingPunct="1">
              <a:defRPr/>
            </a:pPr>
            <a:r>
              <a:rPr lang="en-US" sz="3600" b="1">
                <a:solidFill>
                  <a:srgbClr val="C80000"/>
                </a:solidFill>
                <a:latin typeface="Constantia" pitchFamily="18" charset="0"/>
              </a:rPr>
              <a:t>1. Tumors of germ cell origin</a:t>
            </a:r>
            <a:r>
              <a:rPr lang="en-US" sz="3400" b="1">
                <a:solidFill>
                  <a:srgbClr val="C80000"/>
                </a:solidFill>
                <a:latin typeface="Constantia" pitchFamily="18" charset="0"/>
              </a:rPr>
              <a:t/>
            </a:r>
            <a:br>
              <a:rPr lang="en-US" sz="3400" b="1">
                <a:solidFill>
                  <a:srgbClr val="C80000"/>
                </a:solidFill>
                <a:latin typeface="Constantia" pitchFamily="18" charset="0"/>
              </a:rPr>
            </a:br>
            <a:endParaRPr lang="en-US" sz="3400" b="1">
              <a:solidFill>
                <a:srgbClr val="C80000"/>
              </a:solidFill>
              <a:latin typeface="Constantia" pitchFamily="18" charset="0"/>
            </a:endParaRPr>
          </a:p>
        </p:txBody>
      </p:sp>
      <p:sp>
        <p:nvSpPr>
          <p:cNvPr id="112643" name="Rectangle 3">
            <a:extLst>
              <a:ext uri="{FF2B5EF4-FFF2-40B4-BE49-F238E27FC236}">
                <a16:creationId xmlns:a16="http://schemas.microsoft.com/office/drawing/2014/main" xmlns="" id="{EE8FDE56-C741-4D34-AED4-75D115577E11}"/>
              </a:ext>
            </a:extLst>
          </p:cNvPr>
          <p:cNvSpPr>
            <a:spLocks noGrp="1" noChangeArrowheads="1"/>
          </p:cNvSpPr>
          <p:nvPr>
            <p:ph type="body" idx="1"/>
          </p:nvPr>
        </p:nvSpPr>
        <p:spPr>
          <a:xfrm>
            <a:off x="1981201" y="1125538"/>
            <a:ext cx="8435975" cy="5472112"/>
          </a:xfrm>
        </p:spPr>
        <p:txBody>
          <a:bodyPr/>
          <a:lstStyle/>
          <a:p>
            <a:pPr eaLnBrk="1" hangingPunct="1">
              <a:lnSpc>
                <a:spcPct val="80000"/>
              </a:lnSpc>
              <a:defRPr/>
            </a:pPr>
            <a:endParaRPr lang="en-US" altLang="sr-Latn-RS" sz="2000">
              <a:latin typeface="Constantia" panose="02030602050306030303" pitchFamily="18" charset="0"/>
            </a:endParaRPr>
          </a:p>
          <a:p>
            <a:pPr eaLnBrk="1" hangingPunct="1">
              <a:lnSpc>
                <a:spcPct val="80000"/>
              </a:lnSpc>
              <a:defRPr/>
            </a:pPr>
            <a:r>
              <a:rPr lang="en-US" altLang="sr-Latn-RS" sz="2000">
                <a:effectLst/>
                <a:latin typeface="Arial" panose="020B0604020202020204" pitchFamily="34" charset="0"/>
              </a:rPr>
              <a:t>These tumors are the most common testicular tumors, they make up about 1% of all cancers in men, they occur with high frequency in highly developed industrial countries, while they are rare in Asia and Africa. This different distribution can be explained by genetic factors, first of all, but also by the influence of environmental factors. They most often occur between the ages of 15-34. year</a:t>
            </a:r>
          </a:p>
          <a:p>
            <a:pPr eaLnBrk="1" hangingPunct="1">
              <a:lnSpc>
                <a:spcPct val="80000"/>
              </a:lnSpc>
              <a:defRPr/>
            </a:pPr>
            <a:endParaRPr lang="en-US" altLang="sr-Latn-RS" sz="2000">
              <a:effectLst/>
              <a:latin typeface="Arial" panose="020B0604020202020204" pitchFamily="34" charset="0"/>
            </a:endParaRPr>
          </a:p>
          <a:p>
            <a:pPr eaLnBrk="1" hangingPunct="1">
              <a:lnSpc>
                <a:spcPct val="80000"/>
              </a:lnSpc>
              <a:defRPr/>
            </a:pPr>
            <a:r>
              <a:rPr lang="en-US" altLang="sr-Latn-RS" sz="2000">
                <a:effectLst/>
                <a:latin typeface="Arial" panose="020B0604020202020204" pitchFamily="34" charset="0"/>
              </a:rPr>
              <a:t>According to the WHO classification, there are 7 basic histological types of tumors of germ cell origin built from one histological type:</a:t>
            </a:r>
          </a:p>
          <a:p>
            <a:pPr eaLnBrk="1" hangingPunct="1">
              <a:lnSpc>
                <a:spcPct val="80000"/>
              </a:lnSpc>
              <a:defRPr/>
            </a:pPr>
            <a:endParaRPr lang="en-US" altLang="sr-Latn-RS" sz="2000">
              <a:effectLst/>
              <a:latin typeface="Arial" panose="020B0604020202020204" pitchFamily="34" charset="0"/>
            </a:endParaRPr>
          </a:p>
          <a:p>
            <a:pPr eaLnBrk="1" hangingPunct="1">
              <a:lnSpc>
                <a:spcPct val="80000"/>
              </a:lnSpc>
              <a:defRPr/>
            </a:pPr>
            <a:r>
              <a:rPr lang="en-US" altLang="sr-Latn-RS" sz="2000" b="1">
                <a:solidFill>
                  <a:srgbClr val="FF0000"/>
                </a:solidFill>
                <a:effectLst/>
                <a:latin typeface="Arial" panose="020B0604020202020204" pitchFamily="34" charset="0"/>
              </a:rPr>
              <a:t>seminoma,</a:t>
            </a:r>
          </a:p>
          <a:p>
            <a:pPr eaLnBrk="1" hangingPunct="1">
              <a:lnSpc>
                <a:spcPct val="80000"/>
              </a:lnSpc>
              <a:defRPr/>
            </a:pPr>
            <a:r>
              <a:rPr lang="en-US" altLang="sr-Latn-RS" sz="2000" b="1">
                <a:solidFill>
                  <a:srgbClr val="FF0000"/>
                </a:solidFill>
                <a:effectLst/>
                <a:latin typeface="Arial" panose="020B0604020202020204" pitchFamily="34" charset="0"/>
              </a:rPr>
              <a:t>spermatocytic seminoma,</a:t>
            </a:r>
          </a:p>
          <a:p>
            <a:pPr eaLnBrk="1" hangingPunct="1">
              <a:lnSpc>
                <a:spcPct val="80000"/>
              </a:lnSpc>
              <a:defRPr/>
            </a:pPr>
            <a:r>
              <a:rPr lang="en-US" altLang="sr-Latn-RS" sz="2000" b="1">
                <a:solidFill>
                  <a:srgbClr val="FF0000"/>
                </a:solidFill>
                <a:effectLst/>
                <a:latin typeface="Arial" panose="020B0604020202020204" pitchFamily="34" charset="0"/>
              </a:rPr>
              <a:t>embryonal carcinoma,</a:t>
            </a:r>
          </a:p>
          <a:p>
            <a:pPr eaLnBrk="1" hangingPunct="1">
              <a:lnSpc>
                <a:spcPct val="80000"/>
              </a:lnSpc>
              <a:defRPr/>
            </a:pPr>
            <a:r>
              <a:rPr lang="en-US" altLang="sr-Latn-RS" sz="2000" b="1">
                <a:solidFill>
                  <a:srgbClr val="FF0000"/>
                </a:solidFill>
                <a:effectLst/>
                <a:latin typeface="Arial" panose="020B0604020202020204" pitchFamily="34" charset="0"/>
              </a:rPr>
              <a:t>yolk sac tumor,</a:t>
            </a:r>
          </a:p>
          <a:p>
            <a:pPr eaLnBrk="1" hangingPunct="1">
              <a:lnSpc>
                <a:spcPct val="80000"/>
              </a:lnSpc>
              <a:defRPr/>
            </a:pPr>
            <a:r>
              <a:rPr lang="en-US" altLang="sr-Latn-RS" sz="2000" b="1">
                <a:solidFill>
                  <a:srgbClr val="FF0000"/>
                </a:solidFill>
                <a:effectLst/>
                <a:latin typeface="Arial" panose="020B0604020202020204" pitchFamily="34" charset="0"/>
              </a:rPr>
              <a:t>polyembryoma,</a:t>
            </a:r>
          </a:p>
          <a:p>
            <a:pPr eaLnBrk="1" hangingPunct="1">
              <a:lnSpc>
                <a:spcPct val="80000"/>
              </a:lnSpc>
              <a:defRPr/>
            </a:pPr>
            <a:r>
              <a:rPr lang="en-US" altLang="sr-Latn-RS" sz="2000" b="1">
                <a:solidFill>
                  <a:srgbClr val="FF0000"/>
                </a:solidFill>
                <a:effectLst/>
                <a:latin typeface="Arial" panose="020B0604020202020204" pitchFamily="34" charset="0"/>
              </a:rPr>
              <a:t>choriocarcinoma and</a:t>
            </a:r>
          </a:p>
          <a:p>
            <a:pPr eaLnBrk="1" hangingPunct="1">
              <a:lnSpc>
                <a:spcPct val="80000"/>
              </a:lnSpc>
              <a:defRPr/>
            </a:pPr>
            <a:r>
              <a:rPr lang="en-US" altLang="sr-Latn-RS" sz="2000" b="1">
                <a:solidFill>
                  <a:srgbClr val="FF0000"/>
                </a:solidFill>
                <a:effectLst/>
                <a:latin typeface="Arial" panose="020B0604020202020204" pitchFamily="34" charset="0"/>
              </a:rPr>
              <a:t>teratoma.</a:t>
            </a:r>
          </a:p>
          <a:p>
            <a:pPr lvl="1" eaLnBrk="1" hangingPunct="1">
              <a:lnSpc>
                <a:spcPct val="80000"/>
              </a:lnSpc>
              <a:buFont typeface="Wingdings" panose="05000000000000000000" pitchFamily="2" charset="2"/>
              <a:buNone/>
              <a:defRPr/>
            </a:pPr>
            <a:endParaRPr lang="en-US" altLang="sr-Latn-RS" sz="1800" b="1">
              <a:solidFill>
                <a:srgbClr val="000099"/>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3">
            <a:extLst>
              <a:ext uri="{FF2B5EF4-FFF2-40B4-BE49-F238E27FC236}">
                <a16:creationId xmlns:a16="http://schemas.microsoft.com/office/drawing/2014/main" xmlns="" id="{0DD1A6EB-BF19-DBFE-3FC8-66914CFED17F}"/>
              </a:ext>
            </a:extLst>
          </p:cNvPr>
          <p:cNvSpPr>
            <a:spLocks noGrp="1" noChangeArrowheads="1"/>
          </p:cNvSpPr>
          <p:nvPr>
            <p:ph type="body" idx="1"/>
          </p:nvPr>
        </p:nvSpPr>
        <p:spPr>
          <a:xfrm>
            <a:off x="1703389" y="333376"/>
            <a:ext cx="8785225" cy="6335713"/>
          </a:xfrm>
        </p:spPr>
        <p:txBody>
          <a:bodyPr/>
          <a:lstStyle/>
          <a:p>
            <a:pPr eaLnBrk="1" hangingPunct="1">
              <a:lnSpc>
                <a:spcPct val="80000"/>
              </a:lnSpc>
            </a:pPr>
            <a:endParaRPr lang="en-US" altLang="sr-Latn-RS" sz="2000">
              <a:effectLst/>
              <a:latin typeface="Arial" panose="020B0604020202020204" pitchFamily="34" charset="0"/>
            </a:endParaRPr>
          </a:p>
          <a:p>
            <a:pPr eaLnBrk="1" hangingPunct="1">
              <a:lnSpc>
                <a:spcPct val="80000"/>
              </a:lnSpc>
            </a:pPr>
            <a:endParaRPr lang="en-US" altLang="sr-Latn-RS" sz="2000">
              <a:effectLst/>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2E6D8F-3FC0-09F5-DD66-197B6B6E2C28}"/>
              </a:ext>
            </a:extLst>
          </p:cNvPr>
          <p:cNvSpPr>
            <a:spLocks noGrp="1"/>
          </p:cNvSpPr>
          <p:nvPr>
            <p:ph type="title"/>
          </p:nvPr>
        </p:nvSpPr>
        <p:spPr/>
        <p:txBody>
          <a:bodyPr/>
          <a:lstStyle/>
          <a:p>
            <a:pPr>
              <a:defRPr/>
            </a:pPr>
            <a:r>
              <a:rPr lang="sr-Latn-RS" b="1">
                <a:solidFill>
                  <a:srgbClr val="FF0000"/>
                </a:solidFill>
              </a:rPr>
              <a:t>Seminoma </a:t>
            </a:r>
            <a:r>
              <a:rPr lang="en-US" b="1">
                <a:solidFill>
                  <a:srgbClr val="FF0000"/>
                </a:solidFill>
              </a:rPr>
              <a:t>testis</a:t>
            </a:r>
            <a:endParaRPr lang="sr-Latn-RS" b="1">
              <a:solidFill>
                <a:srgbClr val="FF0000"/>
              </a:solidFill>
            </a:endParaRPr>
          </a:p>
        </p:txBody>
      </p:sp>
      <p:sp>
        <p:nvSpPr>
          <p:cNvPr id="3" name="Content Placeholder 2">
            <a:extLst>
              <a:ext uri="{FF2B5EF4-FFF2-40B4-BE49-F238E27FC236}">
                <a16:creationId xmlns:a16="http://schemas.microsoft.com/office/drawing/2014/main" xmlns="" id="{56FC3D95-9251-00CE-F043-00F76ACF4B6B}"/>
              </a:ext>
            </a:extLst>
          </p:cNvPr>
          <p:cNvSpPr>
            <a:spLocks noGrp="1"/>
          </p:cNvSpPr>
          <p:nvPr>
            <p:ph idx="1"/>
          </p:nvPr>
        </p:nvSpPr>
        <p:spPr/>
        <p:txBody>
          <a:bodyPr/>
          <a:lstStyle/>
          <a:p>
            <a:pPr>
              <a:defRPr/>
            </a:pPr>
            <a:r>
              <a:rPr lang="en-US">
                <a:latin typeface="Arial" panose="020B0604020202020204" pitchFamily="34" charset="0"/>
              </a:rPr>
              <a:t>accounts for 30-40% of all germinal tumors of the testis. The largest number of seminomas occurs in the fourth decade of life. It arises from the germinal cells of the seminiferous tubules of the testes, i.e. from its seminiferous epithelium. It is more common in undescended testicles.</a:t>
            </a:r>
          </a:p>
          <a:p>
            <a:pPr>
              <a:defRPr/>
            </a:pPr>
            <a:endParaRPr lang="sr-Latn-R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3">
            <a:extLst>
              <a:ext uri="{FF2B5EF4-FFF2-40B4-BE49-F238E27FC236}">
                <a16:creationId xmlns:a16="http://schemas.microsoft.com/office/drawing/2014/main" xmlns="" id="{A99C94EC-216F-5CFB-8643-4C83EE06FBC0}"/>
              </a:ext>
            </a:extLst>
          </p:cNvPr>
          <p:cNvSpPr>
            <a:spLocks noGrp="1" noChangeArrowheads="1"/>
          </p:cNvSpPr>
          <p:nvPr>
            <p:ph type="body" idx="1"/>
          </p:nvPr>
        </p:nvSpPr>
        <p:spPr>
          <a:xfrm>
            <a:off x="1981200" y="333376"/>
            <a:ext cx="8229600" cy="6119813"/>
          </a:xfrm>
        </p:spPr>
        <p:txBody>
          <a:bodyPr/>
          <a:lstStyle/>
          <a:p>
            <a:pPr eaLnBrk="1" hangingPunct="1">
              <a:lnSpc>
                <a:spcPct val="80000"/>
              </a:lnSpc>
              <a:defRPr/>
            </a:pPr>
            <a:endParaRPr lang="en-US" altLang="sr-Latn-RS" sz="2400" b="1">
              <a:latin typeface="Constantia" panose="02030602050306030303" pitchFamily="18" charset="0"/>
            </a:endParaRPr>
          </a:p>
          <a:p>
            <a:pPr eaLnBrk="1" hangingPunct="1">
              <a:lnSpc>
                <a:spcPct val="80000"/>
              </a:lnSpc>
              <a:defRPr/>
            </a:pPr>
            <a:endParaRPr lang="en-US" altLang="sr-Latn-RS" sz="2400" b="1">
              <a:latin typeface="Constantia" panose="02030602050306030303" pitchFamily="18" charset="0"/>
            </a:endParaRPr>
          </a:p>
          <a:p>
            <a:pPr eaLnBrk="1" hangingPunct="1">
              <a:lnSpc>
                <a:spcPct val="80000"/>
              </a:lnSpc>
              <a:buFont typeface="Wingdings" panose="05000000000000000000" pitchFamily="2" charset="2"/>
              <a:buNone/>
              <a:defRPr/>
            </a:pPr>
            <a:r>
              <a:rPr lang="en-US" altLang="sr-Latn-RS" sz="2800" b="1">
                <a:latin typeface="Constantia" panose="02030602050306030303" pitchFamily="18" charset="0"/>
              </a:rPr>
              <a:t>	</a:t>
            </a:r>
            <a:r>
              <a:rPr lang="en-US" altLang="sr-Latn-RS" b="1">
                <a:latin typeface="Constantia" panose="02030602050306030303" pitchFamily="18" charset="0"/>
              </a:rPr>
              <a:t>Cryptorchismus </a:t>
            </a:r>
            <a:endParaRPr lang="en-US" altLang="sr-Latn-RS" sz="2400">
              <a:latin typeface="Constantia" panose="02030602050306030303" pitchFamily="18" charset="0"/>
            </a:endParaRPr>
          </a:p>
          <a:p>
            <a:pPr eaLnBrk="1" hangingPunct="1">
              <a:lnSpc>
                <a:spcPct val="80000"/>
              </a:lnSpc>
              <a:defRPr/>
            </a:pPr>
            <a:endParaRPr lang="en-US" altLang="sr-Latn-RS" sz="2400">
              <a:latin typeface="Constantia" panose="02030602050306030303" pitchFamily="18" charset="0"/>
            </a:endParaRPr>
          </a:p>
          <a:p>
            <a:pPr eaLnBrk="1" hangingPunct="1">
              <a:lnSpc>
                <a:spcPct val="80000"/>
              </a:lnSpc>
              <a:defRPr/>
            </a:pPr>
            <a:r>
              <a:rPr lang="en-US" altLang="sr-Latn-RS" sz="2400">
                <a:effectLst/>
                <a:latin typeface="Arial" panose="020B0604020202020204" pitchFamily="34" charset="0"/>
              </a:rPr>
              <a:t>Anomaly in which one or both testicles remain retained in the abdomen, inguinal canal, or high in the scrotum</a:t>
            </a:r>
            <a:r>
              <a:rPr lang="sr-Cyrl-RS" altLang="sr-Latn-RS" sz="2400">
                <a:effectLst/>
                <a:latin typeface="Arial" panose="020B0604020202020204" pitchFamily="34" charset="0"/>
              </a:rPr>
              <a:t>.</a:t>
            </a:r>
            <a:endParaRPr lang="en-US" altLang="sr-Latn-RS" sz="2400">
              <a:effectLst/>
              <a:latin typeface="Arial" panose="020B0604020202020204" pitchFamily="34" charset="0"/>
            </a:endParaRPr>
          </a:p>
          <a:p>
            <a:pPr eaLnBrk="1" hangingPunct="1">
              <a:lnSpc>
                <a:spcPct val="80000"/>
              </a:lnSpc>
              <a:defRPr/>
            </a:pPr>
            <a:endParaRPr lang="en-US" altLang="sr-Latn-RS" sz="2400">
              <a:effectLst/>
              <a:latin typeface="Arial" panose="020B0604020202020204" pitchFamily="34" charset="0"/>
            </a:endParaRPr>
          </a:p>
          <a:p>
            <a:pPr eaLnBrk="1" hangingPunct="1">
              <a:lnSpc>
                <a:spcPct val="80000"/>
              </a:lnSpc>
              <a:defRPr/>
            </a:pPr>
            <a:r>
              <a:rPr lang="en-US" altLang="sr-Latn-RS" sz="2400">
                <a:effectLst/>
                <a:latin typeface="Arial" panose="020B0604020202020204" pitchFamily="34" charset="0"/>
              </a:rPr>
              <a:t>The frequency of cryptorchidism ranges from 0.2-0.8% in adults to 4% in boys under the age of fifteen. Much more often, only one testicle, and in about 25% of cases both testicles are not lowered into the scrotum.</a:t>
            </a:r>
          </a:p>
          <a:p>
            <a:pPr eaLnBrk="1" hangingPunct="1">
              <a:lnSpc>
                <a:spcPct val="80000"/>
              </a:lnSpc>
              <a:defRPr/>
            </a:pPr>
            <a:endParaRPr lang="en-US" altLang="sr-Latn-RS" sz="2400">
              <a:effectLst/>
              <a:latin typeface="Arial" panose="020B0604020202020204" pitchFamily="34" charset="0"/>
            </a:endParaRPr>
          </a:p>
          <a:p>
            <a:pPr eaLnBrk="1" hangingPunct="1">
              <a:lnSpc>
                <a:spcPct val="80000"/>
              </a:lnSpc>
              <a:defRPr/>
            </a:pPr>
            <a:r>
              <a:rPr lang="en-US" altLang="sr-Latn-RS" sz="2400">
                <a:effectLst/>
                <a:latin typeface="Arial" panose="020B0604020202020204" pitchFamily="34" charset="0"/>
              </a:rPr>
              <a:t>The causes of cryptorchidism are not clear enough. Genetic and hormonal factors are mentioned, and only in rare cases are there obvious causes, such as adhesions of the peritoneum or a poorly developed inguinal canal.</a:t>
            </a:r>
            <a:endParaRPr lang="en-US" altLang="sr-Latn-RS" sz="2400" u="sng">
              <a:effectLst/>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28D948-B763-9C33-256C-69CEE7D47843}"/>
              </a:ext>
            </a:extLst>
          </p:cNvPr>
          <p:cNvSpPr>
            <a:spLocks noGrp="1"/>
          </p:cNvSpPr>
          <p:nvPr>
            <p:ph type="title"/>
          </p:nvPr>
        </p:nvSpPr>
        <p:spPr>
          <a:xfrm>
            <a:off x="1981200" y="-171450"/>
            <a:ext cx="8229600" cy="1139825"/>
          </a:xfrm>
        </p:spPr>
        <p:txBody>
          <a:bodyPr/>
          <a:lstStyle/>
          <a:p>
            <a:pPr>
              <a:defRPr/>
            </a:pPr>
            <a:r>
              <a:rPr lang="en-US"/>
              <a:t>Macroscopically</a:t>
            </a:r>
            <a:endParaRPr lang="sr-Latn-RS"/>
          </a:p>
        </p:txBody>
      </p:sp>
      <p:sp>
        <p:nvSpPr>
          <p:cNvPr id="3" name="Content Placeholder 2">
            <a:extLst>
              <a:ext uri="{FF2B5EF4-FFF2-40B4-BE49-F238E27FC236}">
                <a16:creationId xmlns:a16="http://schemas.microsoft.com/office/drawing/2014/main" xmlns="" id="{9BA84E9F-D99A-47DB-A431-20FCC25AA273}"/>
              </a:ext>
            </a:extLst>
          </p:cNvPr>
          <p:cNvSpPr>
            <a:spLocks noGrp="1"/>
          </p:cNvSpPr>
          <p:nvPr>
            <p:ph idx="1"/>
          </p:nvPr>
        </p:nvSpPr>
        <p:spPr>
          <a:xfrm>
            <a:off x="1981200" y="968376"/>
            <a:ext cx="8229600" cy="5413375"/>
          </a:xfrm>
        </p:spPr>
        <p:txBody>
          <a:bodyPr/>
          <a:lstStyle/>
          <a:p>
            <a:pPr>
              <a:defRPr/>
            </a:pPr>
            <a:r>
              <a:rPr lang="sr-Latn-RS">
                <a:effectLst/>
                <a:latin typeface="Arial" panose="020B0604020202020204" pitchFamily="34" charset="0"/>
              </a:rPr>
              <a:t>The</a:t>
            </a:r>
            <a:r>
              <a:rPr lang="en-US">
                <a:effectLst/>
                <a:latin typeface="Arial" panose="020B0604020202020204" pitchFamily="34" charset="0"/>
              </a:rPr>
              <a:t> testis may be slightly to greatly enlarged, with a long-preserved shape because the tumor rarely invades the tunica albuginea. </a:t>
            </a:r>
            <a:endParaRPr lang="sr-Latn-RS">
              <a:effectLst/>
              <a:latin typeface="Arial" panose="020B0604020202020204" pitchFamily="34" charset="0"/>
            </a:endParaRPr>
          </a:p>
          <a:p>
            <a:pPr>
              <a:defRPr/>
            </a:pPr>
            <a:r>
              <a:rPr lang="en-US">
                <a:effectLst/>
                <a:latin typeface="Arial" panose="020B0604020202020204" pitchFamily="34" charset="0"/>
              </a:rPr>
              <a:t>Tumor spread through the scrotum is very rare. The tumor is usually 3-5 cm in diameter, relatively well circumscribed and non-encapsulated, grayish-whitish in color, homogeneous in appearance or lobed, rarely with foci of hemorrhage or necrosis.</a:t>
            </a:r>
          </a:p>
          <a:p>
            <a:pPr>
              <a:defRPr/>
            </a:pPr>
            <a:endParaRPr lang="sr-Latn-R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7F258F-28F3-5DD7-6599-9B06C8BF9175}"/>
              </a:ext>
            </a:extLst>
          </p:cNvPr>
          <p:cNvSpPr>
            <a:spLocks noGrp="1"/>
          </p:cNvSpPr>
          <p:nvPr>
            <p:ph type="title"/>
          </p:nvPr>
        </p:nvSpPr>
        <p:spPr>
          <a:xfrm>
            <a:off x="1981200" y="5286376"/>
            <a:ext cx="8229600" cy="1000125"/>
          </a:xfrm>
        </p:spPr>
        <p:txBody>
          <a:bodyPr/>
          <a:lstStyle/>
          <a:p>
            <a:pPr>
              <a:defRPr/>
            </a:pPr>
            <a:r>
              <a:rPr lang="x-none" b="1">
                <a:latin typeface="Constantia" pitchFamily="18" charset="0"/>
              </a:rPr>
              <a:t>Seminom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9" name="Content Placeholder 8" descr="MALE084.jpg">
            <a:extLst>
              <a:ext uri="{FF2B5EF4-FFF2-40B4-BE49-F238E27FC236}">
                <a16:creationId xmlns:a16="http://schemas.microsoft.com/office/drawing/2014/main" xmlns="" id="{FA03DA2B-9E42-5720-3BD3-3B0FBC97303C}"/>
              </a:ext>
            </a:extLst>
          </p:cNvPr>
          <p:cNvPicPr>
            <a:picLocks noGrp="1" noChangeAspect="1"/>
          </p:cNvPicPr>
          <p:nvPr>
            <p:ph idx="1"/>
          </p:nvPr>
        </p:nvPicPr>
        <p:blipFill>
          <a:blip r:embed="rId2"/>
          <a:stretch>
            <a:fillRect/>
          </a:stretch>
        </p:blipFill>
        <p:spPr>
          <a:xfrm>
            <a:off x="2881313" y="714376"/>
            <a:ext cx="6286500" cy="414337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32AA00-88B1-8ADF-6A29-4EF0023AAD9D}"/>
              </a:ext>
            </a:extLst>
          </p:cNvPr>
          <p:cNvSpPr>
            <a:spLocks noGrp="1"/>
          </p:cNvSpPr>
          <p:nvPr>
            <p:ph type="title"/>
          </p:nvPr>
        </p:nvSpPr>
        <p:spPr>
          <a:xfrm>
            <a:off x="1981200" y="5286376"/>
            <a:ext cx="8229600" cy="1000125"/>
          </a:xfrm>
        </p:spPr>
        <p:txBody>
          <a:bodyPr/>
          <a:lstStyle/>
          <a:p>
            <a:pPr>
              <a:defRPr/>
            </a:pPr>
            <a:r>
              <a:rPr lang="x-none" b="1">
                <a:latin typeface="Constantia" pitchFamily="18" charset="0"/>
              </a:rPr>
              <a:t>Seminom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6" name="Content Placeholder 5" descr="img017.jpg">
            <a:extLst>
              <a:ext uri="{FF2B5EF4-FFF2-40B4-BE49-F238E27FC236}">
                <a16:creationId xmlns:a16="http://schemas.microsoft.com/office/drawing/2014/main" xmlns="" id="{A85D4C79-3D61-31D1-93C1-9BA0DB009AF0}"/>
              </a:ext>
            </a:extLst>
          </p:cNvPr>
          <p:cNvPicPr>
            <a:picLocks noGrp="1" noChangeAspect="1"/>
          </p:cNvPicPr>
          <p:nvPr>
            <p:ph idx="1"/>
          </p:nvPr>
        </p:nvPicPr>
        <p:blipFill>
          <a:blip r:embed="rId2"/>
          <a:srcRect l="4710" t="4083" r="5810" b="20377"/>
          <a:stretch>
            <a:fillRect/>
          </a:stretch>
        </p:blipFill>
        <p:spPr>
          <a:xfrm>
            <a:off x="2352675" y="500064"/>
            <a:ext cx="7486650" cy="485933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5AC3CE-DCFF-E0D6-D6F5-AFCCCB579860}"/>
              </a:ext>
            </a:extLst>
          </p:cNvPr>
          <p:cNvSpPr>
            <a:spLocks noGrp="1"/>
          </p:cNvSpPr>
          <p:nvPr>
            <p:ph type="title"/>
          </p:nvPr>
        </p:nvSpPr>
        <p:spPr/>
        <p:txBody>
          <a:bodyPr/>
          <a:lstStyle/>
          <a:p>
            <a:pPr>
              <a:defRPr/>
            </a:pPr>
            <a:r>
              <a:rPr lang="sr-Latn-CS"/>
              <a:t>Seminoma testis</a:t>
            </a:r>
          </a:p>
        </p:txBody>
      </p:sp>
      <p:pic>
        <p:nvPicPr>
          <p:cNvPr id="164867" name="Picture 2" descr="E:\Fotografije\Patologija slike\makro\70550029.JPG">
            <a:extLst>
              <a:ext uri="{FF2B5EF4-FFF2-40B4-BE49-F238E27FC236}">
                <a16:creationId xmlns:a16="http://schemas.microsoft.com/office/drawing/2014/main" xmlns="" id="{CB0CCF93-65C1-722B-CAE3-39FC17BE813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19350" y="1600201"/>
            <a:ext cx="7353300"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F89B5B-E4A0-F39E-BCC2-42BDDF291821}"/>
              </a:ext>
            </a:extLst>
          </p:cNvPr>
          <p:cNvSpPr>
            <a:spLocks noGrp="1"/>
          </p:cNvSpPr>
          <p:nvPr>
            <p:ph type="title"/>
          </p:nvPr>
        </p:nvSpPr>
        <p:spPr/>
        <p:txBody>
          <a:bodyPr/>
          <a:lstStyle/>
          <a:p>
            <a:pPr>
              <a:defRPr/>
            </a:pPr>
            <a:r>
              <a:rPr lang="sr-Latn-CS"/>
              <a:t>Seminoma testis</a:t>
            </a:r>
          </a:p>
        </p:txBody>
      </p:sp>
      <p:pic>
        <p:nvPicPr>
          <p:cNvPr id="165891" name="Picture 2" descr="E:\Fotografije\Patologija slike\makro\70550030.JPG">
            <a:extLst>
              <a:ext uri="{FF2B5EF4-FFF2-40B4-BE49-F238E27FC236}">
                <a16:creationId xmlns:a16="http://schemas.microsoft.com/office/drawing/2014/main" xmlns="" id="{F77C7676-E695-E826-4678-DC19C16A7E9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74989" y="1600201"/>
            <a:ext cx="6042025"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825F8A-0F4F-0A59-510A-BE38767BD808}"/>
              </a:ext>
            </a:extLst>
          </p:cNvPr>
          <p:cNvSpPr>
            <a:spLocks noGrp="1"/>
          </p:cNvSpPr>
          <p:nvPr>
            <p:ph type="title"/>
          </p:nvPr>
        </p:nvSpPr>
        <p:spPr/>
        <p:txBody>
          <a:bodyPr/>
          <a:lstStyle/>
          <a:p>
            <a:pPr>
              <a:defRPr/>
            </a:pPr>
            <a:r>
              <a:rPr lang="sr-Latn-CS"/>
              <a:t>Seminoma testis</a:t>
            </a:r>
          </a:p>
        </p:txBody>
      </p:sp>
      <p:pic>
        <p:nvPicPr>
          <p:cNvPr id="166915" name="Picture 2" descr="E:\Fotografije\Patologija slike\Makroslike1\Seminoma testis 2.jpg">
            <a:extLst>
              <a:ext uri="{FF2B5EF4-FFF2-40B4-BE49-F238E27FC236}">
                <a16:creationId xmlns:a16="http://schemas.microsoft.com/office/drawing/2014/main" xmlns="" id="{1B9BC483-E96F-FB63-6187-2366B933EF3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644900" y="1600201"/>
            <a:ext cx="4902200"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1E8F08-C5BD-CE05-4AD6-5F64BCDED5D5}"/>
              </a:ext>
            </a:extLst>
          </p:cNvPr>
          <p:cNvSpPr>
            <a:spLocks noGrp="1"/>
          </p:cNvSpPr>
          <p:nvPr>
            <p:ph type="title"/>
          </p:nvPr>
        </p:nvSpPr>
        <p:spPr>
          <a:xfrm>
            <a:off x="1981200" y="5286376"/>
            <a:ext cx="8229600" cy="1000125"/>
          </a:xfrm>
        </p:spPr>
        <p:txBody>
          <a:bodyPr/>
          <a:lstStyle/>
          <a:p>
            <a:pPr>
              <a:defRPr/>
            </a:pPr>
            <a:r>
              <a:rPr lang="x-none" b="1">
                <a:latin typeface="Constantia" pitchFamily="18" charset="0"/>
              </a:rPr>
              <a:t>Seminom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6" name="Content Placeholder 5" descr="img018.jpg">
            <a:extLst>
              <a:ext uri="{FF2B5EF4-FFF2-40B4-BE49-F238E27FC236}">
                <a16:creationId xmlns:a16="http://schemas.microsoft.com/office/drawing/2014/main" xmlns="" id="{0A93CD60-3A9B-A93D-F737-59C65CABD1EA}"/>
              </a:ext>
            </a:extLst>
          </p:cNvPr>
          <p:cNvPicPr>
            <a:picLocks noGrp="1" noChangeAspect="1"/>
          </p:cNvPicPr>
          <p:nvPr>
            <p:ph idx="1"/>
          </p:nvPr>
        </p:nvPicPr>
        <p:blipFill>
          <a:blip r:embed="rId2"/>
          <a:srcRect l="8312" t="4935" r="3681" b="25075"/>
          <a:stretch>
            <a:fillRect/>
          </a:stretch>
        </p:blipFill>
        <p:spPr>
          <a:xfrm>
            <a:off x="2667000" y="500063"/>
            <a:ext cx="6997700" cy="47879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E0C226-1D05-85FB-8C63-AD97885A1446}"/>
              </a:ext>
            </a:extLst>
          </p:cNvPr>
          <p:cNvSpPr>
            <a:spLocks noGrp="1"/>
          </p:cNvSpPr>
          <p:nvPr>
            <p:ph type="title"/>
          </p:nvPr>
        </p:nvSpPr>
        <p:spPr>
          <a:xfrm>
            <a:off x="1981200" y="5286376"/>
            <a:ext cx="8229600" cy="1000125"/>
          </a:xfrm>
        </p:spPr>
        <p:txBody>
          <a:bodyPr/>
          <a:lstStyle/>
          <a:p>
            <a:pPr>
              <a:defRPr/>
            </a:pPr>
            <a:r>
              <a:rPr lang="x-none" b="1">
                <a:latin typeface="Constantia" pitchFamily="18" charset="0"/>
              </a:rPr>
              <a:t>Seminom testisa</a:t>
            </a:r>
            <a:endParaRPr lang="en-US" b="1">
              <a:latin typeface="Constantia" pitchFamily="18" charset="0"/>
            </a:endParaRPr>
          </a:p>
        </p:txBody>
      </p:sp>
      <p:pic>
        <p:nvPicPr>
          <p:cNvPr id="5" name="Content Placeholder 4" descr="MALE086.jpg">
            <a:extLst>
              <a:ext uri="{FF2B5EF4-FFF2-40B4-BE49-F238E27FC236}">
                <a16:creationId xmlns:a16="http://schemas.microsoft.com/office/drawing/2014/main" xmlns="" id="{AFEB2366-800B-57BA-89BE-4B0AFAF81A26}"/>
              </a:ext>
            </a:extLst>
          </p:cNvPr>
          <p:cNvPicPr>
            <a:picLocks noGrp="1" noChangeAspect="1"/>
          </p:cNvPicPr>
          <p:nvPr>
            <p:ph idx="1"/>
          </p:nvPr>
        </p:nvPicPr>
        <p:blipFill>
          <a:blip r:embed="rId2"/>
          <a:stretch>
            <a:fillRect/>
          </a:stretch>
        </p:blipFill>
        <p:spPr>
          <a:xfrm>
            <a:off x="2809876" y="642939"/>
            <a:ext cx="6500813" cy="414337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AutoShape 2" descr="http://www.webpathology.com/slides/slides/Testes_GCT_SeminomaGross1.jpg">
            <a:extLst>
              <a:ext uri="{FF2B5EF4-FFF2-40B4-BE49-F238E27FC236}">
                <a16:creationId xmlns:a16="http://schemas.microsoft.com/office/drawing/2014/main" xmlns="" id="{06BF13CF-B3B1-67EC-8A07-D6DF2700ABB1}"/>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169987" name="Picture 4" descr="http://www.webpathology.com/slides/slides/Testes_GCT_SeminomaGross1.jpg">
            <a:extLst>
              <a:ext uri="{FF2B5EF4-FFF2-40B4-BE49-F238E27FC236}">
                <a16:creationId xmlns:a16="http://schemas.microsoft.com/office/drawing/2014/main" xmlns="" id="{CB71D013-9E80-196A-EEA4-EB02D68CF6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76" y="714375"/>
            <a:ext cx="490537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88" name="Rectangle 3">
            <a:extLst>
              <a:ext uri="{FF2B5EF4-FFF2-40B4-BE49-F238E27FC236}">
                <a16:creationId xmlns:a16="http://schemas.microsoft.com/office/drawing/2014/main" xmlns="" id="{61DA40D4-AD12-694F-5515-97AD21FA74D4}"/>
              </a:ext>
            </a:extLst>
          </p:cNvPr>
          <p:cNvSpPr>
            <a:spLocks noChangeArrowheads="1"/>
          </p:cNvSpPr>
          <p:nvPr/>
        </p:nvSpPr>
        <p:spPr bwMode="auto">
          <a:xfrm>
            <a:off x="3095626" y="4500563"/>
            <a:ext cx="53578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The cut surface shows a cream-colored, soft, fleshy, multinodular tumor bulging from the surrounding testicular parenchyma. Note a satellite nodule on the lower left. </a:t>
            </a:r>
            <a:endParaRPr lang="sr-Latn-CS" altLang="sr-Latn-RS" sz="1800">
              <a:solidFill>
                <a:srgbClr val="00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4D42AD-59C4-B700-C187-7E2A4E692A45}"/>
              </a:ext>
            </a:extLst>
          </p:cNvPr>
          <p:cNvSpPr>
            <a:spLocks noGrp="1"/>
          </p:cNvSpPr>
          <p:nvPr>
            <p:ph type="title"/>
          </p:nvPr>
        </p:nvSpPr>
        <p:spPr>
          <a:xfrm>
            <a:off x="1981200" y="1"/>
            <a:ext cx="8229600" cy="1139825"/>
          </a:xfrm>
        </p:spPr>
        <p:txBody>
          <a:bodyPr/>
          <a:lstStyle/>
          <a:p>
            <a:pPr>
              <a:defRPr/>
            </a:pPr>
            <a:r>
              <a:rPr lang="en-US" sz="4400">
                <a:effectLst/>
                <a:latin typeface="Arial" panose="020B0604020202020204" pitchFamily="34" charset="0"/>
              </a:rPr>
              <a:t>Microscopically</a:t>
            </a:r>
            <a:endParaRPr lang="sr-Latn-RS"/>
          </a:p>
        </p:txBody>
      </p:sp>
      <p:sp>
        <p:nvSpPr>
          <p:cNvPr id="3" name="Content Placeholder 2">
            <a:extLst>
              <a:ext uri="{FF2B5EF4-FFF2-40B4-BE49-F238E27FC236}">
                <a16:creationId xmlns:a16="http://schemas.microsoft.com/office/drawing/2014/main" xmlns="" id="{450B24DB-C970-08DA-668B-860FBFC8BB2B}"/>
              </a:ext>
            </a:extLst>
          </p:cNvPr>
          <p:cNvSpPr>
            <a:spLocks noGrp="1"/>
          </p:cNvSpPr>
          <p:nvPr>
            <p:ph idx="1"/>
          </p:nvPr>
        </p:nvSpPr>
        <p:spPr>
          <a:xfrm>
            <a:off x="1981200" y="1268413"/>
            <a:ext cx="8229600" cy="5256212"/>
          </a:xfrm>
        </p:spPr>
        <p:txBody>
          <a:bodyPr/>
          <a:lstStyle/>
          <a:p>
            <a:pPr>
              <a:defRPr/>
            </a:pPr>
            <a:r>
              <a:rPr lang="en-US" sz="2400">
                <a:effectLst/>
                <a:latin typeface="Arial" panose="020B0604020202020204" pitchFamily="34" charset="0"/>
              </a:rPr>
              <a:t>the cells of classic seminoma are large, round in shape, and uniform in appearance. The sails are large, mostly round in shape, hyperchromatic. Cytoplasm is bright, vacuolated. There is a different number of mitoses, which directly affects the aggressiveness of the tumor. Tumor cells most often form bands, beds, plates, and sometimes lobes separated from each other by connective-vascular stroma infiltrated by a </a:t>
            </a:r>
            <a:r>
              <a:rPr lang="en-US" sz="2400">
                <a:solidFill>
                  <a:srgbClr val="FF0000"/>
                </a:solidFill>
                <a:effectLst/>
                <a:latin typeface="Arial" panose="020B0604020202020204" pitchFamily="34" charset="0"/>
              </a:rPr>
              <a:t>large number of lymphocytes.</a:t>
            </a:r>
          </a:p>
          <a:p>
            <a:pPr>
              <a:defRPr/>
            </a:pPr>
            <a:r>
              <a:rPr lang="en-US" sz="2400">
                <a:effectLst/>
                <a:latin typeface="Arial" panose="020B0604020202020204" pitchFamily="34" charset="0"/>
              </a:rPr>
              <a:t>The tumor is highly radiosensitive and 5-year survival is recorded in more than 95% in individuals with seminoma localized to the testis and in about 20-60% of tumors that spread beyond the testis.</a:t>
            </a:r>
          </a:p>
          <a:p>
            <a:pPr>
              <a:defRPr/>
            </a:pPr>
            <a:endParaRPr lang="sr-Latn-R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3">
            <a:extLst>
              <a:ext uri="{FF2B5EF4-FFF2-40B4-BE49-F238E27FC236}">
                <a16:creationId xmlns:a16="http://schemas.microsoft.com/office/drawing/2014/main" xmlns="" id="{4D72D6A1-F8BE-A0C1-7B05-8E96CEBA3276}"/>
              </a:ext>
            </a:extLst>
          </p:cNvPr>
          <p:cNvSpPr>
            <a:spLocks noGrp="1" noChangeArrowheads="1"/>
          </p:cNvSpPr>
          <p:nvPr>
            <p:ph type="body" idx="1"/>
          </p:nvPr>
        </p:nvSpPr>
        <p:spPr>
          <a:xfrm>
            <a:off x="1919288" y="333376"/>
            <a:ext cx="8229600" cy="6048375"/>
          </a:xfrm>
        </p:spPr>
        <p:txBody>
          <a:bodyPr/>
          <a:lstStyle/>
          <a:p>
            <a:pPr eaLnBrk="1" hangingPunct="1">
              <a:lnSpc>
                <a:spcPct val="90000"/>
              </a:lnSpc>
            </a:pPr>
            <a:endParaRPr lang="sr-Cyrl-RS" altLang="sr-Latn-RS" sz="2000" b="1">
              <a:solidFill>
                <a:srgbClr val="FF0000"/>
              </a:solidFill>
              <a:effectLst/>
              <a:latin typeface="Arial" panose="020B0604020202020204" pitchFamily="34" charset="0"/>
            </a:endParaRPr>
          </a:p>
          <a:p>
            <a:pPr eaLnBrk="1" hangingPunct="1">
              <a:lnSpc>
                <a:spcPct val="90000"/>
              </a:lnSpc>
            </a:pPr>
            <a:r>
              <a:rPr lang="en-US" altLang="sr-Latn-RS" sz="2000" b="1">
                <a:solidFill>
                  <a:srgbClr val="FF0000"/>
                </a:solidFill>
                <a:effectLst/>
                <a:latin typeface="Arial" panose="020B0604020202020204" pitchFamily="34" charset="0"/>
              </a:rPr>
              <a:t>Macroscopically</a:t>
            </a:r>
            <a:r>
              <a:rPr lang="en-US" altLang="sr-Latn-RS" sz="2000">
                <a:effectLst/>
                <a:latin typeface="Arial" panose="020B0604020202020204" pitchFamily="34" charset="0"/>
              </a:rPr>
              <a:t>, the undescended testis is usually smaller and softer than the testicle located in the scrotum.</a:t>
            </a:r>
          </a:p>
          <a:p>
            <a:pPr eaLnBrk="1" hangingPunct="1">
              <a:lnSpc>
                <a:spcPct val="90000"/>
              </a:lnSpc>
            </a:pPr>
            <a:r>
              <a:rPr lang="en-US" altLang="sr-Latn-RS" sz="2000" b="1">
                <a:solidFill>
                  <a:srgbClr val="FF0000"/>
                </a:solidFill>
                <a:effectLst/>
                <a:latin typeface="Arial" panose="020B0604020202020204" pitchFamily="34" charset="0"/>
              </a:rPr>
              <a:t>Microscopically</a:t>
            </a:r>
            <a:r>
              <a:rPr lang="en-US" altLang="sr-Latn-RS" sz="2000">
                <a:effectLst/>
                <a:latin typeface="Arial" panose="020B0604020202020204" pitchFamily="34" charset="0"/>
              </a:rPr>
              <a:t>, at birth and in the first few years of life, there is no difference in HP appearance compared to the undescended testis. However, from the third to the eighth year, the undescended testis develops less, its seminiferous tubules remain small, there is no expected increase in the number of spermatogonia, the basement membrane thickens and hyalinizes. Later, signs of testicular atrophy and fibrosis become clearly visible. The mentioned changes can be a direct cause of sterility.</a:t>
            </a:r>
          </a:p>
          <a:p>
            <a:pPr eaLnBrk="1" hangingPunct="1">
              <a:lnSpc>
                <a:spcPct val="90000"/>
              </a:lnSpc>
            </a:pPr>
            <a:r>
              <a:rPr lang="en-US" altLang="sr-Latn-RS" sz="2000">
                <a:effectLst/>
                <a:latin typeface="Arial" panose="020B0604020202020204" pitchFamily="34" charset="0"/>
              </a:rPr>
              <a:t>The </a:t>
            </a:r>
            <a:r>
              <a:rPr lang="en-US" altLang="sr-Latn-RS" sz="2000" b="1">
                <a:solidFill>
                  <a:srgbClr val="FF0000"/>
                </a:solidFill>
                <a:effectLst/>
                <a:latin typeface="Arial" panose="020B0604020202020204" pitchFamily="34" charset="0"/>
              </a:rPr>
              <a:t>clinical importance </a:t>
            </a:r>
            <a:r>
              <a:rPr lang="en-US" altLang="sr-Latn-RS" sz="2000">
                <a:effectLst/>
                <a:latin typeface="Arial" panose="020B0604020202020204" pitchFamily="34" charset="0"/>
              </a:rPr>
              <a:t>of cryptorchidism, apart from sterility, is also reflected in the fact that malignant testicular tumors occur more often in an undescended testicle, with a 30 to 50 times higher probability.</a:t>
            </a:r>
          </a:p>
          <a:p>
            <a:pPr eaLnBrk="1" hangingPunct="1">
              <a:lnSpc>
                <a:spcPct val="90000"/>
              </a:lnSpc>
            </a:pPr>
            <a:r>
              <a:rPr lang="en-US" altLang="sr-Latn-RS" sz="2000">
                <a:effectLst/>
                <a:latin typeface="Arial" panose="020B0604020202020204" pitchFamily="34" charset="0"/>
              </a:rPr>
              <a:t>Most authors agree that surgical placement of an undescended testicle in the scrotum should be done in the </a:t>
            </a:r>
            <a:r>
              <a:rPr lang="en-US" altLang="sr-Latn-RS" sz="2000">
                <a:solidFill>
                  <a:srgbClr val="FF0000"/>
                </a:solidFill>
                <a:effectLst/>
                <a:latin typeface="Arial" panose="020B0604020202020204" pitchFamily="34" charset="0"/>
              </a:rPr>
              <a:t>second year of life.</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2546A1-40B4-F1A2-7B78-E3494A0C7B07}"/>
              </a:ext>
            </a:extLst>
          </p:cNvPr>
          <p:cNvSpPr>
            <a:spLocks noGrp="1"/>
          </p:cNvSpPr>
          <p:nvPr>
            <p:ph type="title"/>
          </p:nvPr>
        </p:nvSpPr>
        <p:spPr>
          <a:xfrm>
            <a:off x="3524250" y="642938"/>
            <a:ext cx="3714750" cy="285750"/>
          </a:xfrm>
        </p:spPr>
        <p:txBody>
          <a:bodyPr/>
          <a:lstStyle/>
          <a:p>
            <a:pPr>
              <a:defRPr/>
            </a:pPr>
            <a:r>
              <a:rPr lang="x-none" sz="1600" b="1">
                <a:latin typeface="Constantia" pitchFamily="18" charset="0"/>
              </a:rPr>
              <a:t>Seminom</a:t>
            </a:r>
            <a:r>
              <a:rPr lang="sr-Latn-RS" sz="1600" b="1">
                <a:latin typeface="Constantia" pitchFamily="18" charset="0"/>
              </a:rPr>
              <a:t>a</a:t>
            </a:r>
            <a:r>
              <a:rPr lang="x-none" sz="1600" b="1">
                <a:latin typeface="Constantia" pitchFamily="18" charset="0"/>
              </a:rPr>
              <a:t> testis</a:t>
            </a:r>
            <a:endParaRPr lang="en-US" sz="1600" b="1">
              <a:latin typeface="Constantia" pitchFamily="18" charset="0"/>
            </a:endParaRPr>
          </a:p>
        </p:txBody>
      </p:sp>
      <p:pic>
        <p:nvPicPr>
          <p:cNvPr id="172035" name="Picture 5" descr="http://www.webpathology.com/slides/slides/Testes_GCT_Seminoma1.jpg">
            <a:extLst>
              <a:ext uri="{FF2B5EF4-FFF2-40B4-BE49-F238E27FC236}">
                <a16:creationId xmlns:a16="http://schemas.microsoft.com/office/drawing/2014/main" xmlns="" id="{D9B91DA7-E09A-CFE2-9F04-22E1D6E53F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461" r="1440"/>
          <a:stretch>
            <a:fillRect/>
          </a:stretch>
        </p:blipFill>
        <p:spPr bwMode="auto">
          <a:xfrm>
            <a:off x="3505200" y="1069976"/>
            <a:ext cx="4967288"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6" name="Rectangle 6">
            <a:extLst>
              <a:ext uri="{FF2B5EF4-FFF2-40B4-BE49-F238E27FC236}">
                <a16:creationId xmlns:a16="http://schemas.microsoft.com/office/drawing/2014/main" xmlns="" id="{46688D0A-51B2-BE82-A268-CCEBE96A9702}"/>
              </a:ext>
            </a:extLst>
          </p:cNvPr>
          <p:cNvSpPr>
            <a:spLocks noChangeArrowheads="1"/>
          </p:cNvSpPr>
          <p:nvPr/>
        </p:nvSpPr>
        <p:spPr bwMode="auto">
          <a:xfrm>
            <a:off x="3452813" y="4643439"/>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Diffuse sheets of tumor cells with clear cytoplasm separated by fibrous trabeculae containing lymphocytes.</a:t>
            </a:r>
            <a:endParaRPr lang="sr-Latn-CS" altLang="sr-Latn-RS" sz="1800">
              <a:solidFill>
                <a:srgbClr val="000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0D0782-3B5D-BA1D-66FD-F5123BEB12B5}"/>
              </a:ext>
            </a:extLst>
          </p:cNvPr>
          <p:cNvSpPr>
            <a:spLocks noGrp="1"/>
          </p:cNvSpPr>
          <p:nvPr>
            <p:ph type="title"/>
          </p:nvPr>
        </p:nvSpPr>
        <p:spPr>
          <a:xfrm>
            <a:off x="1981200" y="5286376"/>
            <a:ext cx="8229600" cy="1000125"/>
          </a:xfrm>
        </p:spPr>
        <p:txBody>
          <a:bodyPr/>
          <a:lstStyle/>
          <a:p>
            <a:pPr>
              <a:defRPr/>
            </a:pPr>
            <a:r>
              <a:rPr lang="x-none" b="1">
                <a:latin typeface="Constantia" pitchFamily="18" charset="0"/>
              </a:rPr>
              <a:t>Seminom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5" name="Content Placeholder 4" descr="img019.jpg">
            <a:extLst>
              <a:ext uri="{FF2B5EF4-FFF2-40B4-BE49-F238E27FC236}">
                <a16:creationId xmlns:a16="http://schemas.microsoft.com/office/drawing/2014/main" xmlns="" id="{27940F9B-B20B-3FDC-3EA4-D061C3430FF4}"/>
              </a:ext>
            </a:extLst>
          </p:cNvPr>
          <p:cNvPicPr>
            <a:picLocks noGrp="1" noChangeAspect="1"/>
          </p:cNvPicPr>
          <p:nvPr>
            <p:ph idx="1"/>
          </p:nvPr>
        </p:nvPicPr>
        <p:blipFill>
          <a:blip r:embed="rId2"/>
          <a:srcRect l="6014" t="11546" r="8294" b="17256"/>
          <a:stretch>
            <a:fillRect/>
          </a:stretch>
        </p:blipFill>
        <p:spPr>
          <a:xfrm>
            <a:off x="2408239" y="500063"/>
            <a:ext cx="7375525" cy="47879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descr="http://www.webpathology.com/slides/slides/Testes_GCT_Seminoma12_LymphoidInfiltrate.jpg">
            <a:extLst>
              <a:ext uri="{FF2B5EF4-FFF2-40B4-BE49-F238E27FC236}">
                <a16:creationId xmlns:a16="http://schemas.microsoft.com/office/drawing/2014/main" xmlns="" id="{3D6D4FE0-D207-C28A-0AB7-6AA85DFD2F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5688" y="857250"/>
            <a:ext cx="480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3" name="Rectangle 2">
            <a:extLst>
              <a:ext uri="{FF2B5EF4-FFF2-40B4-BE49-F238E27FC236}">
                <a16:creationId xmlns:a16="http://schemas.microsoft.com/office/drawing/2014/main" xmlns="" id="{56D5C61A-2E46-88F2-8C76-65406418821A}"/>
              </a:ext>
            </a:extLst>
          </p:cNvPr>
          <p:cNvSpPr>
            <a:spLocks noChangeArrowheads="1"/>
          </p:cNvSpPr>
          <p:nvPr/>
        </p:nvSpPr>
        <p:spPr bwMode="auto">
          <a:xfrm>
            <a:off x="3524250" y="4714876"/>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Lymphocytic infiltrate surrounding clusters of tumor cells creating a pseudoglandular appearance.</a:t>
            </a:r>
            <a:endParaRPr lang="sr-Latn-CS" altLang="sr-Latn-RS" sz="1800">
              <a:solidFill>
                <a:srgbClr val="00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9DF23B0-9377-E0EB-3A09-DD68FF486CE9}"/>
              </a:ext>
            </a:extLst>
          </p:cNvPr>
          <p:cNvSpPr>
            <a:spLocks noGrp="1"/>
          </p:cNvSpPr>
          <p:nvPr>
            <p:ph type="title"/>
          </p:nvPr>
        </p:nvSpPr>
        <p:spPr/>
        <p:txBody>
          <a:bodyPr/>
          <a:lstStyle/>
          <a:p>
            <a:pPr>
              <a:defRPr/>
            </a:pPr>
            <a:r>
              <a:rPr lang="en-US" b="1">
                <a:solidFill>
                  <a:srgbClr val="FF0000"/>
                </a:solidFill>
              </a:rPr>
              <a:t>Spermatocytic seminoma </a:t>
            </a:r>
            <a:endParaRPr lang="sr-Latn-RS" b="1">
              <a:solidFill>
                <a:srgbClr val="FF0000"/>
              </a:solidFill>
            </a:endParaRPr>
          </a:p>
        </p:txBody>
      </p:sp>
      <p:sp>
        <p:nvSpPr>
          <p:cNvPr id="3" name="Content Placeholder 2">
            <a:extLst>
              <a:ext uri="{FF2B5EF4-FFF2-40B4-BE49-F238E27FC236}">
                <a16:creationId xmlns:a16="http://schemas.microsoft.com/office/drawing/2014/main" xmlns="" id="{0800C958-D787-4992-2C56-2A268FA9D6FA}"/>
              </a:ext>
            </a:extLst>
          </p:cNvPr>
          <p:cNvSpPr>
            <a:spLocks noGrp="1"/>
          </p:cNvSpPr>
          <p:nvPr>
            <p:ph idx="1"/>
          </p:nvPr>
        </p:nvSpPr>
        <p:spPr>
          <a:xfrm>
            <a:off x="1981200" y="1417639"/>
            <a:ext cx="8229600" cy="4713287"/>
          </a:xfrm>
        </p:spPr>
        <p:txBody>
          <a:bodyPr/>
          <a:lstStyle/>
          <a:p>
            <a:pPr>
              <a:defRPr/>
            </a:pPr>
            <a:r>
              <a:rPr lang="en-US" sz="2800">
                <a:effectLst/>
                <a:latin typeface="Arial" panose="020B0604020202020204" pitchFamily="34" charset="0"/>
              </a:rPr>
              <a:t>is a rare tumor, it accounts for about 4-6% of all seminomas and usually occurs in older people.</a:t>
            </a:r>
          </a:p>
          <a:p>
            <a:pPr>
              <a:defRPr/>
            </a:pPr>
            <a:r>
              <a:rPr lang="en-US" sz="2800">
                <a:solidFill>
                  <a:schemeClr val="tx2">
                    <a:lumMod val="60000"/>
                    <a:lumOff val="40000"/>
                  </a:schemeClr>
                </a:solidFill>
                <a:effectLst/>
                <a:latin typeface="Arial" panose="020B0604020202020204" pitchFamily="34" charset="0"/>
              </a:rPr>
              <a:t>Macroscopically</a:t>
            </a:r>
            <a:r>
              <a:rPr lang="en-US" sz="2800">
                <a:effectLst/>
                <a:latin typeface="Arial" panose="020B0604020202020204" pitchFamily="34" charset="0"/>
              </a:rPr>
              <a:t>, the tumor is softer and usually larger than classic seminoma.</a:t>
            </a:r>
          </a:p>
          <a:p>
            <a:pPr>
              <a:defRPr/>
            </a:pPr>
            <a:r>
              <a:rPr lang="en-US" sz="2800">
                <a:solidFill>
                  <a:schemeClr val="tx2">
                    <a:lumMod val="60000"/>
                    <a:lumOff val="40000"/>
                  </a:schemeClr>
                </a:solidFill>
                <a:effectLst/>
                <a:latin typeface="Arial" panose="020B0604020202020204" pitchFamily="34" charset="0"/>
              </a:rPr>
              <a:t>Microscopically</a:t>
            </a:r>
            <a:r>
              <a:rPr lang="en-US" sz="2800">
                <a:effectLst/>
                <a:latin typeface="Arial" panose="020B0604020202020204" pitchFamily="34" charset="0"/>
              </a:rPr>
              <a:t>, spermatocytic seminoma is made up of cells of various sizes, up to giant cells. Mitoses are common.</a:t>
            </a:r>
          </a:p>
          <a:p>
            <a:pPr>
              <a:defRPr/>
            </a:pPr>
            <a:r>
              <a:rPr lang="en-US" sz="2800">
                <a:effectLst/>
                <a:latin typeface="Arial" panose="020B0604020202020204" pitchFamily="34" charset="0"/>
              </a:rPr>
              <a:t>The tumor behaves more aggressively than classic seminoma,but has a better prognosis.</a:t>
            </a:r>
            <a:endParaRPr lang="sr-Latn-RS" sz="2800">
              <a:effectLst/>
              <a:latin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5BB445-8A2E-31F4-E888-60C55E17E16D}"/>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Spermatoc</a:t>
            </a:r>
            <a:r>
              <a:rPr lang="sr-Latn-RS" b="1">
                <a:solidFill>
                  <a:schemeClr val="tx2">
                    <a:lumMod val="50000"/>
                  </a:schemeClr>
                </a:solidFill>
                <a:latin typeface="Constantia" pitchFamily="18" charset="0"/>
              </a:rPr>
              <a:t>ytic</a:t>
            </a:r>
            <a:r>
              <a:rPr lang="x-none" b="1">
                <a:solidFill>
                  <a:schemeClr val="tx2">
                    <a:lumMod val="50000"/>
                  </a:schemeClr>
                </a:solidFill>
                <a:latin typeface="Constantia" pitchFamily="18" charset="0"/>
              </a:rPr>
              <a:t> seminom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196610" name="Picture 2">
            <a:extLst>
              <a:ext uri="{FF2B5EF4-FFF2-40B4-BE49-F238E27FC236}">
                <a16:creationId xmlns:a16="http://schemas.microsoft.com/office/drawing/2014/main" xmlns="" id="{BF4E9012-71A0-B230-5FC2-52BF5CEADE08}"/>
              </a:ext>
            </a:extLst>
          </p:cNvPr>
          <p:cNvPicPr>
            <a:picLocks noGrp="1" noChangeAspect="1" noChangeArrowheads="1"/>
          </p:cNvPicPr>
          <p:nvPr>
            <p:ph idx="1"/>
          </p:nvPr>
        </p:nvPicPr>
        <p:blipFill>
          <a:blip r:embed="rId2"/>
          <a:srcRect/>
          <a:stretch>
            <a:fillRect/>
          </a:stretch>
        </p:blipFill>
        <p:spPr>
          <a:xfrm>
            <a:off x="2773364" y="642939"/>
            <a:ext cx="6645275" cy="442753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4" name="Picture 2" descr="http://www.webpathology.com/slides/slides/Testes_SpermatocyticSeminoma4.jpg">
            <a:extLst>
              <a:ext uri="{FF2B5EF4-FFF2-40B4-BE49-F238E27FC236}">
                <a16:creationId xmlns:a16="http://schemas.microsoft.com/office/drawing/2014/main" xmlns="" id="{4609979A-8513-9E4C-084B-80AD84D3A5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188" y="642938"/>
            <a:ext cx="61912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5" name="Rectangle 2">
            <a:extLst>
              <a:ext uri="{FF2B5EF4-FFF2-40B4-BE49-F238E27FC236}">
                <a16:creationId xmlns:a16="http://schemas.microsoft.com/office/drawing/2014/main" xmlns="" id="{611F416E-A808-7BA6-1BB4-4F1656614377}"/>
              </a:ext>
            </a:extLst>
          </p:cNvPr>
          <p:cNvSpPr>
            <a:spLocks noChangeArrowheads="1"/>
          </p:cNvSpPr>
          <p:nvPr/>
        </p:nvSpPr>
        <p:spPr bwMode="auto">
          <a:xfrm>
            <a:off x="3095626" y="5429250"/>
            <a:ext cx="2759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Spermatocytic Seminoma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descr="http://www.webpathology.com/slides/slides/Testes_SpermatocyticSeminoma1.jpg">
            <a:extLst>
              <a:ext uri="{FF2B5EF4-FFF2-40B4-BE49-F238E27FC236}">
                <a16:creationId xmlns:a16="http://schemas.microsoft.com/office/drawing/2014/main" xmlns="" id="{D72C6D9C-2349-EBAB-305B-4920C4B8B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642939"/>
            <a:ext cx="619125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179" name="Rectangle 2">
            <a:extLst>
              <a:ext uri="{FF2B5EF4-FFF2-40B4-BE49-F238E27FC236}">
                <a16:creationId xmlns:a16="http://schemas.microsoft.com/office/drawing/2014/main" xmlns="" id="{FAD8A152-2C0E-CC39-20C6-ECA00C6589D4}"/>
              </a:ext>
            </a:extLst>
          </p:cNvPr>
          <p:cNvSpPr>
            <a:spLocks noChangeArrowheads="1"/>
          </p:cNvSpPr>
          <p:nvPr/>
        </p:nvSpPr>
        <p:spPr bwMode="auto">
          <a:xfrm>
            <a:off x="2952751" y="5429250"/>
            <a:ext cx="2759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Spermatocytic Seminoma</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descr="http://www.webpathology.com/slides/slides/Testes_SpermatocyticSeminoma5.jpg">
            <a:extLst>
              <a:ext uri="{FF2B5EF4-FFF2-40B4-BE49-F238E27FC236}">
                <a16:creationId xmlns:a16="http://schemas.microsoft.com/office/drawing/2014/main" xmlns="" id="{9B889E53-5ECC-555C-A0EF-B48EFEFA50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1" y="642939"/>
            <a:ext cx="4976813" cy="373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3" name="Rectangle 2">
            <a:extLst>
              <a:ext uri="{FF2B5EF4-FFF2-40B4-BE49-F238E27FC236}">
                <a16:creationId xmlns:a16="http://schemas.microsoft.com/office/drawing/2014/main" xmlns="" id="{618EE580-615B-FDE5-4498-4D4B52B240BF}"/>
              </a:ext>
            </a:extLst>
          </p:cNvPr>
          <p:cNvSpPr>
            <a:spLocks noChangeArrowheads="1"/>
          </p:cNvSpPr>
          <p:nvPr/>
        </p:nvSpPr>
        <p:spPr bwMode="auto">
          <a:xfrm>
            <a:off x="3309939" y="4429125"/>
            <a:ext cx="5500687"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The patient, a </a:t>
            </a:r>
            <a:r>
              <a:rPr lang="en-US" altLang="sr-Latn-RS" sz="1400" b="1">
                <a:solidFill>
                  <a:srgbClr val="000000"/>
                </a:solidFill>
              </a:rPr>
              <a:t>71 y/o male</a:t>
            </a:r>
            <a:r>
              <a:rPr lang="en-US" altLang="sr-Latn-RS" sz="1400">
                <a:solidFill>
                  <a:srgbClr val="000000"/>
                </a:solidFill>
              </a:rPr>
              <a:t>, was found to have a </a:t>
            </a:r>
            <a:r>
              <a:rPr lang="en-US" altLang="sr-Latn-RS" sz="1400" b="1">
                <a:solidFill>
                  <a:srgbClr val="000000"/>
                </a:solidFill>
              </a:rPr>
              <a:t>right testicular nodule</a:t>
            </a:r>
            <a:r>
              <a:rPr lang="en-US" altLang="sr-Latn-RS" sz="1400">
                <a:solidFill>
                  <a:srgbClr val="000000"/>
                </a:solidFill>
              </a:rPr>
              <a:t> on routine examination. Ultrasound showed a hypervascular solid mass consistent with a testicular tumor. </a:t>
            </a:r>
            <a:r>
              <a:rPr lang="en-US" altLang="sr-Latn-RS" sz="1400" b="1">
                <a:solidFill>
                  <a:srgbClr val="000000"/>
                </a:solidFill>
              </a:rPr>
              <a:t>Serum tumor markers</a:t>
            </a:r>
            <a:r>
              <a:rPr lang="en-US" altLang="sr-Latn-RS" sz="1400">
                <a:solidFill>
                  <a:srgbClr val="000000"/>
                </a:solidFill>
              </a:rPr>
              <a:t> (AFP, beta-hCG, LDH) were </a:t>
            </a:r>
            <a:r>
              <a:rPr lang="en-US" altLang="sr-Latn-RS" sz="1400" b="1">
                <a:solidFill>
                  <a:srgbClr val="000000"/>
                </a:solidFill>
              </a:rPr>
              <a:t>within reference range</a:t>
            </a:r>
            <a:r>
              <a:rPr lang="en-US" altLang="sr-Latn-RS" sz="1400">
                <a:solidFill>
                  <a:srgbClr val="000000"/>
                </a:solidFill>
              </a:rPr>
              <a:t>. The tumor measured 4.5 cm and was confined to the testis on gross examination. Histology was diagnostic of spermatocytic seminoma</a:t>
            </a:r>
            <a:endParaRPr lang="sr-Latn-CS" altLang="sr-Latn-RS" sz="1400">
              <a:solidFill>
                <a:srgbClr val="00000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33A1AD-5FFA-21CC-25F7-09C0A780FFEE}"/>
              </a:ext>
            </a:extLst>
          </p:cNvPr>
          <p:cNvSpPr>
            <a:spLocks noGrp="1"/>
          </p:cNvSpPr>
          <p:nvPr>
            <p:ph type="title"/>
          </p:nvPr>
        </p:nvSpPr>
        <p:spPr>
          <a:xfrm>
            <a:off x="3524251" y="214314"/>
            <a:ext cx="3929063" cy="642937"/>
          </a:xfrm>
        </p:spPr>
        <p:txBody>
          <a:bodyPr/>
          <a:lstStyle/>
          <a:p>
            <a:pPr>
              <a:defRPr/>
            </a:pPr>
            <a:r>
              <a:rPr lang="x-none" sz="1800" b="1">
                <a:latin typeface="Constantia" pitchFamily="18" charset="0"/>
              </a:rPr>
              <a:t>Spermatoc</a:t>
            </a:r>
            <a:r>
              <a:rPr lang="sr-Latn-RS" sz="1800" b="1">
                <a:latin typeface="Constantia" pitchFamily="18" charset="0"/>
              </a:rPr>
              <a:t>ytic</a:t>
            </a:r>
            <a:r>
              <a:rPr lang="x-none" sz="1800" b="1">
                <a:latin typeface="Constantia" pitchFamily="18" charset="0"/>
              </a:rPr>
              <a:t> seminom</a:t>
            </a:r>
            <a:r>
              <a:rPr lang="sr-Latn-RS" sz="1800" b="1">
                <a:latin typeface="Constantia" pitchFamily="18" charset="0"/>
              </a:rPr>
              <a:t>a</a:t>
            </a:r>
            <a:endParaRPr lang="en-US" sz="1800" b="1">
              <a:latin typeface="Constantia" pitchFamily="18" charset="0"/>
            </a:endParaRPr>
          </a:p>
        </p:txBody>
      </p:sp>
      <p:pic>
        <p:nvPicPr>
          <p:cNvPr id="180227" name="Picture 5" descr="http://www.webpathology.com/slides/slides/Testes_SpermatocyticSeminoma6.jpg">
            <a:extLst>
              <a:ext uri="{FF2B5EF4-FFF2-40B4-BE49-F238E27FC236}">
                <a16:creationId xmlns:a16="http://schemas.microsoft.com/office/drawing/2014/main" xmlns="" id="{CA92DD17-98FC-5ADD-73BB-79944E270B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2814" y="874713"/>
            <a:ext cx="5691187" cy="427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28" name="Rectangle 5">
            <a:extLst>
              <a:ext uri="{FF2B5EF4-FFF2-40B4-BE49-F238E27FC236}">
                <a16:creationId xmlns:a16="http://schemas.microsoft.com/office/drawing/2014/main" xmlns="" id="{34A02567-413D-42FC-0856-9EC9FC157D16}"/>
              </a:ext>
            </a:extLst>
          </p:cNvPr>
          <p:cNvSpPr>
            <a:spLocks noChangeArrowheads="1"/>
          </p:cNvSpPr>
          <p:nvPr/>
        </p:nvSpPr>
        <p:spPr bwMode="auto">
          <a:xfrm>
            <a:off x="3309939" y="5214938"/>
            <a:ext cx="578643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The tumor cells are arranged in </a:t>
            </a:r>
            <a:r>
              <a:rPr lang="en-US" altLang="sr-Latn-RS" sz="1600" b="1">
                <a:solidFill>
                  <a:srgbClr val="000000"/>
                </a:solidFill>
              </a:rPr>
              <a:t>diffuse sheets</a:t>
            </a:r>
            <a:r>
              <a:rPr lang="en-US" altLang="sr-Latn-RS" sz="1600">
                <a:solidFill>
                  <a:srgbClr val="000000"/>
                </a:solidFill>
              </a:rPr>
              <a:t> and </a:t>
            </a:r>
            <a:r>
              <a:rPr lang="en-US" altLang="sr-Latn-RS" sz="1600" b="1">
                <a:solidFill>
                  <a:srgbClr val="000000"/>
                </a:solidFill>
              </a:rPr>
              <a:t>lack fibrous septa and lymphoid infiltrate</a:t>
            </a:r>
            <a:r>
              <a:rPr lang="en-US" altLang="sr-Latn-RS" sz="1600">
                <a:solidFill>
                  <a:srgbClr val="000000"/>
                </a:solidFill>
              </a:rPr>
              <a:t>. The variably-sized tumor cells have </a:t>
            </a:r>
            <a:r>
              <a:rPr lang="en-US" altLang="sr-Latn-RS" sz="1600" b="1">
                <a:solidFill>
                  <a:srgbClr val="000000"/>
                </a:solidFill>
              </a:rPr>
              <a:t>filamentous chromatin</a:t>
            </a:r>
            <a:r>
              <a:rPr lang="en-US" altLang="sr-Latn-RS" sz="1600">
                <a:solidFill>
                  <a:srgbClr val="000000"/>
                </a:solidFill>
              </a:rPr>
              <a:t>. Numerous mitotic figures are present</a:t>
            </a:r>
            <a:endParaRPr lang="sr-Latn-CS" altLang="sr-Latn-RS" sz="1600">
              <a:solidFill>
                <a:srgbClr val="000000"/>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http://www.webpathology.com/slides/slides/Testes_SpermatocyticSeminoma14.jpg">
            <a:extLst>
              <a:ext uri="{FF2B5EF4-FFF2-40B4-BE49-F238E27FC236}">
                <a16:creationId xmlns:a16="http://schemas.microsoft.com/office/drawing/2014/main" xmlns="" id="{8C2EE8C1-0444-0F1E-0790-49BA540252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0" y="857251"/>
            <a:ext cx="504825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1251" name="Rectangle 2">
            <a:extLst>
              <a:ext uri="{FF2B5EF4-FFF2-40B4-BE49-F238E27FC236}">
                <a16:creationId xmlns:a16="http://schemas.microsoft.com/office/drawing/2014/main" xmlns="" id="{30B4E0FE-0116-66AD-4831-FAA38A36AB61}"/>
              </a:ext>
            </a:extLst>
          </p:cNvPr>
          <p:cNvSpPr>
            <a:spLocks noChangeArrowheads="1"/>
          </p:cNvSpPr>
          <p:nvPr/>
        </p:nvSpPr>
        <p:spPr bwMode="auto">
          <a:xfrm>
            <a:off x="2738439" y="4714875"/>
            <a:ext cx="6715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Another image with typical appearance of a spermatocytic seminoma. Occasional cases show considerable nuclear atypia - the so-called </a:t>
            </a:r>
            <a:r>
              <a:rPr lang="en-US" altLang="sr-Latn-RS" sz="1400" b="1">
                <a:solidFill>
                  <a:srgbClr val="000000"/>
                </a:solidFill>
              </a:rPr>
              <a:t>anaplastic variant</a:t>
            </a:r>
            <a:r>
              <a:rPr lang="en-US" altLang="sr-Latn-RS" sz="1400">
                <a:solidFill>
                  <a:srgbClr val="000000"/>
                </a:solidFill>
              </a:rPr>
              <a:t> of spermatocytic seminoma. Since the biologic behavior is the same as those lacking anaplasia, the use of this term is discouraged. Most cases behave in a benign fashion. Orchiectomy is sufficient treatment. </a:t>
            </a:r>
            <a:r>
              <a:rPr lang="en-US" altLang="sr-Latn-RS" sz="1400" b="1">
                <a:solidFill>
                  <a:srgbClr val="000000"/>
                </a:solidFill>
              </a:rPr>
              <a:t>Rare cases</a:t>
            </a:r>
            <a:r>
              <a:rPr lang="en-US" altLang="sr-Latn-RS" sz="1400">
                <a:solidFill>
                  <a:srgbClr val="000000"/>
                </a:solidFill>
              </a:rPr>
              <a:t> are complicated by </a:t>
            </a:r>
            <a:r>
              <a:rPr lang="en-US" altLang="sr-Latn-RS" sz="1400" b="1">
                <a:solidFill>
                  <a:srgbClr val="000000"/>
                </a:solidFill>
              </a:rPr>
              <a:t>sarcomatous transformation.</a:t>
            </a:r>
            <a:endParaRPr lang="sr-Latn-CS" altLang="sr-Latn-RS" sz="140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http://www.webpathology.com/slides/slides/Testes_Infertility_PicksAdenoma1.jpg">
            <a:extLst>
              <a:ext uri="{FF2B5EF4-FFF2-40B4-BE49-F238E27FC236}">
                <a16:creationId xmlns:a16="http://schemas.microsoft.com/office/drawing/2014/main" xmlns="" id="{C48C97E6-AE70-9BDD-5166-FF9D3B4D63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2978151" y="500064"/>
            <a:ext cx="5546725"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Rectangle 2">
            <a:extLst>
              <a:ext uri="{FF2B5EF4-FFF2-40B4-BE49-F238E27FC236}">
                <a16:creationId xmlns:a16="http://schemas.microsoft.com/office/drawing/2014/main" xmlns="" id="{55CC00E3-D22E-7598-9731-7E965201BCA6}"/>
              </a:ext>
            </a:extLst>
          </p:cNvPr>
          <p:cNvSpPr>
            <a:spLocks noChangeArrowheads="1"/>
          </p:cNvSpPr>
          <p:nvPr/>
        </p:nvSpPr>
        <p:spPr bwMode="auto">
          <a:xfrm>
            <a:off x="2738439" y="4572000"/>
            <a:ext cx="64293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Post-pubertal cryptorchid testis showing small sclerotic tubules with thickened tunica propria and interstitial fibrosis. Such testes often show nodules of small tubules lined by sertoli cells (seen in the center of the photomicrograph) referred to as </a:t>
            </a:r>
            <a:r>
              <a:rPr lang="en-US" altLang="sr-Latn-RS" sz="1800" b="1">
                <a:solidFill>
                  <a:srgbClr val="000000"/>
                </a:solidFill>
              </a:rPr>
              <a:t>Pick’s adenoma</a:t>
            </a:r>
            <a:r>
              <a:rPr lang="en-US" altLang="sr-Latn-RS" sz="1800">
                <a:solidFill>
                  <a:srgbClr val="000000"/>
                </a:solidFill>
              </a:rPr>
              <a:t>. These are not true neoplasms.  </a:t>
            </a:r>
            <a:endParaRPr lang="sr-Latn-CS" altLang="sr-Latn-RS" sz="1800">
              <a:solidFill>
                <a:srgbClr val="00000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B163C4-CD08-F68E-C711-DE8A671F5A90}"/>
              </a:ext>
            </a:extLst>
          </p:cNvPr>
          <p:cNvSpPr>
            <a:spLocks noGrp="1"/>
          </p:cNvSpPr>
          <p:nvPr>
            <p:ph type="title"/>
          </p:nvPr>
        </p:nvSpPr>
        <p:spPr>
          <a:xfrm>
            <a:off x="1981200" y="23814"/>
            <a:ext cx="8229600" cy="1139825"/>
          </a:xfrm>
        </p:spPr>
        <p:txBody>
          <a:bodyPr/>
          <a:lstStyle/>
          <a:p>
            <a:pPr>
              <a:defRPr/>
            </a:pPr>
            <a:r>
              <a:rPr lang="en-US" b="1">
                <a:solidFill>
                  <a:srgbClr val="FF0000"/>
                </a:solidFill>
              </a:rPr>
              <a:t>Embryonal carcinoma </a:t>
            </a:r>
            <a:endParaRPr lang="sr-Latn-RS" b="1">
              <a:solidFill>
                <a:srgbClr val="FF0000"/>
              </a:solidFill>
            </a:endParaRPr>
          </a:p>
        </p:txBody>
      </p:sp>
      <p:sp>
        <p:nvSpPr>
          <p:cNvPr id="3" name="Content Placeholder 2">
            <a:extLst>
              <a:ext uri="{FF2B5EF4-FFF2-40B4-BE49-F238E27FC236}">
                <a16:creationId xmlns:a16="http://schemas.microsoft.com/office/drawing/2014/main" xmlns="" id="{47577BCD-BA58-73CA-545C-9A885BBA6434}"/>
              </a:ext>
            </a:extLst>
          </p:cNvPr>
          <p:cNvSpPr>
            <a:spLocks noGrp="1"/>
          </p:cNvSpPr>
          <p:nvPr>
            <p:ph idx="1"/>
          </p:nvPr>
        </p:nvSpPr>
        <p:spPr>
          <a:xfrm>
            <a:off x="1847850" y="1052514"/>
            <a:ext cx="8362950" cy="5545137"/>
          </a:xfrm>
        </p:spPr>
        <p:txBody>
          <a:bodyPr/>
          <a:lstStyle/>
          <a:p>
            <a:pPr>
              <a:defRPr/>
            </a:pPr>
            <a:r>
              <a:rPr lang="en-US" sz="2400">
                <a:effectLst/>
                <a:latin typeface="Arial" panose="020B0604020202020204" pitchFamily="34" charset="0"/>
              </a:rPr>
              <a:t>accounts for about 3% of all testicular germ cell tumors. It occurs most often between the ages of 20 and 30.</a:t>
            </a:r>
          </a:p>
          <a:p>
            <a:pPr>
              <a:defRPr/>
            </a:pPr>
            <a:r>
              <a:rPr lang="en-US" sz="2400" b="1">
                <a:solidFill>
                  <a:schemeClr val="tx2">
                    <a:lumMod val="60000"/>
                    <a:lumOff val="40000"/>
                  </a:schemeClr>
                </a:solidFill>
                <a:effectLst/>
                <a:latin typeface="Arial" panose="020B0604020202020204" pitchFamily="34" charset="0"/>
              </a:rPr>
              <a:t>Macroscopically</a:t>
            </a:r>
            <a:r>
              <a:rPr lang="en-US" sz="2400">
                <a:effectLst/>
                <a:latin typeface="Arial" panose="020B0604020202020204" pitchFamily="34" charset="0"/>
              </a:rPr>
              <a:t>, the tumor has a soft consistency, gray or yellow in color, often with foci of necrosis and bleeding. It deforms the shape of the testis and can spread to the epididymis.</a:t>
            </a:r>
          </a:p>
          <a:p>
            <a:pPr>
              <a:defRPr/>
            </a:pPr>
            <a:r>
              <a:rPr lang="en-US" sz="2400" b="1">
                <a:solidFill>
                  <a:schemeClr val="tx2">
                    <a:lumMod val="60000"/>
                    <a:lumOff val="40000"/>
                  </a:schemeClr>
                </a:solidFill>
                <a:effectLst/>
                <a:latin typeface="Arial" panose="020B0604020202020204" pitchFamily="34" charset="0"/>
              </a:rPr>
              <a:t>Microscopically</a:t>
            </a:r>
            <a:r>
              <a:rPr lang="en-US" sz="2400">
                <a:effectLst/>
                <a:latin typeface="Arial" panose="020B0604020202020204" pitchFamily="34" charset="0"/>
              </a:rPr>
              <a:t>, tumor cells build glandular and papillary formations lined with cylindrical or cuboidal malignant cells. Necrosis and bleeding are almost mandatory findings. Embryonal carcinoma is more aggressive than classic seminoma and is less sensitive to radiation than it.</a:t>
            </a:r>
          </a:p>
          <a:p>
            <a:pPr>
              <a:defRPr/>
            </a:pPr>
            <a:r>
              <a:rPr lang="en-US" sz="2400">
                <a:effectLst/>
                <a:latin typeface="Arial" panose="020B0604020202020204" pitchFamily="34" charset="0"/>
              </a:rPr>
              <a:t>The best successes in the treatment with chemotherapy have just been recorded in this type of testicular tumor.</a:t>
            </a:r>
            <a:endParaRPr lang="sr-Latn-RS" sz="2400">
              <a:effectLst/>
              <a:latin typeface="Arial" panose="020B0604020202020204"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BD66B2-D350-B273-B3E5-1F27E2E3D176}"/>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 </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6" name="Content Placeholder 5" descr="MALE088.jpg">
            <a:extLst>
              <a:ext uri="{FF2B5EF4-FFF2-40B4-BE49-F238E27FC236}">
                <a16:creationId xmlns:a16="http://schemas.microsoft.com/office/drawing/2014/main" xmlns="" id="{AB8D3F4C-0D78-BC53-1A4D-73E1BDBDE67D}"/>
              </a:ext>
            </a:extLst>
          </p:cNvPr>
          <p:cNvPicPr>
            <a:picLocks noGrp="1" noChangeAspect="1"/>
          </p:cNvPicPr>
          <p:nvPr>
            <p:ph idx="1"/>
          </p:nvPr>
        </p:nvPicPr>
        <p:blipFill>
          <a:blip r:embed="rId2"/>
          <a:stretch>
            <a:fillRect/>
          </a:stretch>
        </p:blipFill>
        <p:spPr>
          <a:xfrm>
            <a:off x="2524125" y="500063"/>
            <a:ext cx="7143750" cy="45720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4" descr="http://www.webpathology.com/slides/slides/Testis_GermCellTumor_EC2_Gross.jpg">
            <a:extLst>
              <a:ext uri="{FF2B5EF4-FFF2-40B4-BE49-F238E27FC236}">
                <a16:creationId xmlns:a16="http://schemas.microsoft.com/office/drawing/2014/main" xmlns="" id="{B47C9335-1659-8CE6-E631-A5F3AC62AB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611" r="769"/>
          <a:stretch>
            <a:fillRect/>
          </a:stretch>
        </p:blipFill>
        <p:spPr bwMode="auto">
          <a:xfrm>
            <a:off x="2738439" y="428625"/>
            <a:ext cx="6143625" cy="443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3" name="Rectangle 3">
            <a:extLst>
              <a:ext uri="{FF2B5EF4-FFF2-40B4-BE49-F238E27FC236}">
                <a16:creationId xmlns:a16="http://schemas.microsoft.com/office/drawing/2014/main" xmlns="" id="{F8D515EE-0160-986B-D8A2-61E30E021356}"/>
              </a:ext>
            </a:extLst>
          </p:cNvPr>
          <p:cNvSpPr>
            <a:spLocks noChangeArrowheads="1"/>
          </p:cNvSpPr>
          <p:nvPr/>
        </p:nvSpPr>
        <p:spPr bwMode="auto">
          <a:xfrm>
            <a:off x="2524125" y="4929188"/>
            <a:ext cx="6858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Specimen photograph showing 1.8 cm </a:t>
            </a:r>
            <a:r>
              <a:rPr lang="en-US" altLang="sr-Latn-RS" sz="1600" b="1">
                <a:solidFill>
                  <a:srgbClr val="FF0000"/>
                </a:solidFill>
              </a:rPr>
              <a:t>embryonal carcinoma </a:t>
            </a:r>
            <a:r>
              <a:rPr lang="en-US" altLang="sr-Latn-RS" sz="1600">
                <a:solidFill>
                  <a:srgbClr val="000000"/>
                </a:solidFill>
              </a:rPr>
              <a:t>in a 21 y/o male. Grossly, the tumor has </a:t>
            </a:r>
            <a:r>
              <a:rPr lang="en-US" altLang="sr-Latn-RS" sz="1600" b="1">
                <a:solidFill>
                  <a:srgbClr val="000000"/>
                </a:solidFill>
              </a:rPr>
              <a:t>gray-white mottled</a:t>
            </a:r>
            <a:r>
              <a:rPr lang="en-US" altLang="sr-Latn-RS" sz="1600">
                <a:solidFill>
                  <a:srgbClr val="000000"/>
                </a:solidFill>
              </a:rPr>
              <a:t> appearance with areas of </a:t>
            </a:r>
            <a:r>
              <a:rPr lang="en-US" altLang="sr-Latn-RS" sz="1600" b="1">
                <a:solidFill>
                  <a:srgbClr val="000000"/>
                </a:solidFill>
              </a:rPr>
              <a:t>hemorrhage</a:t>
            </a:r>
            <a:r>
              <a:rPr lang="en-US" altLang="sr-Latn-RS" sz="1600">
                <a:solidFill>
                  <a:srgbClr val="000000"/>
                </a:solidFill>
              </a:rPr>
              <a:t> and </a:t>
            </a:r>
            <a:r>
              <a:rPr lang="en-US" altLang="sr-Latn-RS" sz="1600" b="1">
                <a:solidFill>
                  <a:srgbClr val="000000"/>
                </a:solidFill>
              </a:rPr>
              <a:t>necrosis</a:t>
            </a:r>
            <a:r>
              <a:rPr lang="en-US" altLang="sr-Latn-RS" sz="1600">
                <a:solidFill>
                  <a:srgbClr val="000000"/>
                </a:solidFill>
              </a:rPr>
              <a:t>. </a:t>
            </a:r>
            <a:endParaRPr lang="sr-Latn-CS" altLang="sr-Latn-RS" sz="1600">
              <a:solidFill>
                <a:srgbClr val="00000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3F24ED-6EB6-4EC2-7C7C-02E60045514D}"/>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a:t>
            </a:r>
            <a:r>
              <a:rPr lang="sr-Latn-RS" b="1">
                <a:solidFill>
                  <a:schemeClr val="tx2">
                    <a:lumMod val="50000"/>
                  </a:schemeClr>
                </a:solidFill>
                <a:latin typeface="Constantia" pitchFamily="18" charset="0"/>
              </a:rPr>
              <a:t>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6" name="Content Placeholder 5" descr="img023.jpg">
            <a:extLst>
              <a:ext uri="{FF2B5EF4-FFF2-40B4-BE49-F238E27FC236}">
                <a16:creationId xmlns:a16="http://schemas.microsoft.com/office/drawing/2014/main" xmlns="" id="{9F22C1F8-F06C-BF01-40F5-8D0672516149}"/>
              </a:ext>
            </a:extLst>
          </p:cNvPr>
          <p:cNvPicPr>
            <a:picLocks noGrp="1" noChangeAspect="1"/>
          </p:cNvPicPr>
          <p:nvPr>
            <p:ph idx="1"/>
          </p:nvPr>
        </p:nvPicPr>
        <p:blipFill>
          <a:blip r:embed="rId2"/>
          <a:srcRect l="8305" t="5437" r="4495" b="56506"/>
          <a:stretch>
            <a:fillRect/>
          </a:stretch>
        </p:blipFill>
        <p:spPr>
          <a:xfrm>
            <a:off x="2541589" y="500064"/>
            <a:ext cx="7108825" cy="496728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FC5936-D5DA-F56E-3DA7-9BE0C9E50A4E}"/>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a:t>
            </a:r>
            <a:r>
              <a:rPr lang="sr-Latn-RS" b="1">
                <a:solidFill>
                  <a:schemeClr val="tx2">
                    <a:lumMod val="50000"/>
                  </a:schemeClr>
                </a:solidFill>
                <a:latin typeface="Constantia" pitchFamily="18" charset="0"/>
              </a:rPr>
              <a:t>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6" name="Content Placeholder 5" descr="img023.jpg">
            <a:extLst>
              <a:ext uri="{FF2B5EF4-FFF2-40B4-BE49-F238E27FC236}">
                <a16:creationId xmlns:a16="http://schemas.microsoft.com/office/drawing/2014/main" xmlns="" id="{6F809297-D15F-46ED-70CE-05C9CFE36A99}"/>
              </a:ext>
            </a:extLst>
          </p:cNvPr>
          <p:cNvPicPr>
            <a:picLocks noGrp="1" noChangeAspect="1"/>
          </p:cNvPicPr>
          <p:nvPr>
            <p:ph idx="1"/>
          </p:nvPr>
        </p:nvPicPr>
        <p:blipFill>
          <a:blip r:embed="rId2"/>
          <a:srcRect l="7226" t="55186" r="6068" b="6972"/>
          <a:stretch>
            <a:fillRect/>
          </a:stretch>
        </p:blipFill>
        <p:spPr>
          <a:xfrm>
            <a:off x="2586039" y="463550"/>
            <a:ext cx="7019925" cy="46799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0B6B40-323A-9A2D-0389-2738614C8A8D}"/>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a:t>
            </a:r>
            <a:r>
              <a:rPr lang="sr-Latn-RS" b="1">
                <a:solidFill>
                  <a:schemeClr val="tx2">
                    <a:lumMod val="50000"/>
                  </a:schemeClr>
                </a:solidFill>
                <a:latin typeface="Constantia" pitchFamily="18" charset="0"/>
              </a:rPr>
              <a:t>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211970" name="Picture 2">
            <a:extLst>
              <a:ext uri="{FF2B5EF4-FFF2-40B4-BE49-F238E27FC236}">
                <a16:creationId xmlns:a16="http://schemas.microsoft.com/office/drawing/2014/main" xmlns="" id="{C6814479-5D5C-2CC8-EC0F-16B46066871D}"/>
              </a:ext>
            </a:extLst>
          </p:cNvPr>
          <p:cNvPicPr>
            <a:picLocks noGrp="1" noChangeAspect="1" noChangeArrowheads="1"/>
          </p:cNvPicPr>
          <p:nvPr>
            <p:ph idx="1"/>
          </p:nvPr>
        </p:nvPicPr>
        <p:blipFill>
          <a:blip r:embed="rId2"/>
          <a:srcRect/>
          <a:stretch>
            <a:fillRect/>
          </a:stretch>
        </p:blipFill>
        <p:spPr>
          <a:xfrm>
            <a:off x="2608264" y="642938"/>
            <a:ext cx="6975475" cy="46799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AutoShape 2" descr="http://www.webpathology.com/slides/slides/Testis_GermCellTumor_EC3.jpg">
            <a:extLst>
              <a:ext uri="{FF2B5EF4-FFF2-40B4-BE49-F238E27FC236}">
                <a16:creationId xmlns:a16="http://schemas.microsoft.com/office/drawing/2014/main" xmlns="" id="{FEE204DC-3436-D1B6-3627-45D7A368172F}"/>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188419" name="Picture 4" descr="http://www.webpathology.com/slides/slides/Testis_GermCellTumor_EC3.jpg">
            <a:extLst>
              <a:ext uri="{FF2B5EF4-FFF2-40B4-BE49-F238E27FC236}">
                <a16:creationId xmlns:a16="http://schemas.microsoft.com/office/drawing/2014/main" xmlns="" id="{79F57A8C-4263-7407-8C27-6E1672D59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611" r="1923"/>
          <a:stretch>
            <a:fillRect/>
          </a:stretch>
        </p:blipFill>
        <p:spPr bwMode="auto">
          <a:xfrm>
            <a:off x="2667000" y="500064"/>
            <a:ext cx="6072188" cy="443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420" name="Rectangle 3">
            <a:extLst>
              <a:ext uri="{FF2B5EF4-FFF2-40B4-BE49-F238E27FC236}">
                <a16:creationId xmlns:a16="http://schemas.microsoft.com/office/drawing/2014/main" xmlns="" id="{3611B41B-B5D8-28D0-499C-8645CAFFA331}"/>
              </a:ext>
            </a:extLst>
          </p:cNvPr>
          <p:cNvSpPr>
            <a:spLocks noChangeArrowheads="1"/>
          </p:cNvSpPr>
          <p:nvPr/>
        </p:nvSpPr>
        <p:spPr bwMode="auto">
          <a:xfrm>
            <a:off x="2595564" y="4929188"/>
            <a:ext cx="6429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embryonal carcinomas are composed of </a:t>
            </a:r>
            <a:r>
              <a:rPr lang="en-US" altLang="sr-Latn-RS" sz="1600" b="1">
                <a:solidFill>
                  <a:srgbClr val="000000"/>
                </a:solidFill>
              </a:rPr>
              <a:t>primitive, anaplastic cells</a:t>
            </a:r>
            <a:r>
              <a:rPr lang="en-US" altLang="sr-Latn-RS" sz="1600">
                <a:solidFill>
                  <a:srgbClr val="000000"/>
                </a:solidFill>
              </a:rPr>
              <a:t> which may be arranged in </a:t>
            </a:r>
            <a:r>
              <a:rPr lang="en-US" altLang="sr-Latn-RS" sz="1600" b="1">
                <a:solidFill>
                  <a:srgbClr val="000000"/>
                </a:solidFill>
              </a:rPr>
              <a:t>solid sheets, tubular</a:t>
            </a:r>
            <a:r>
              <a:rPr lang="en-US" altLang="sr-Latn-RS" sz="1600">
                <a:solidFill>
                  <a:srgbClr val="000000"/>
                </a:solidFill>
              </a:rPr>
              <a:t> and </a:t>
            </a:r>
            <a:r>
              <a:rPr lang="en-US" altLang="sr-Latn-RS" sz="1600" b="1">
                <a:solidFill>
                  <a:srgbClr val="000000"/>
                </a:solidFill>
              </a:rPr>
              <a:t>glandular arrangements</a:t>
            </a:r>
            <a:r>
              <a:rPr lang="en-US" altLang="sr-Latn-RS" sz="1600">
                <a:solidFill>
                  <a:srgbClr val="000000"/>
                </a:solidFill>
              </a:rPr>
              <a:t> and </a:t>
            </a:r>
            <a:r>
              <a:rPr lang="en-US" altLang="sr-Latn-RS" sz="1600" b="1">
                <a:solidFill>
                  <a:srgbClr val="000000"/>
                </a:solidFill>
              </a:rPr>
              <a:t>papillary patterns</a:t>
            </a:r>
            <a:endParaRPr lang="sr-Latn-CS" altLang="sr-Latn-RS" sz="1600">
              <a:solidFill>
                <a:srgbClr val="000000"/>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descr="http://www.webpathology.com/slides/slides/Testis_GermCellTumor_EC4.jpg">
            <a:extLst>
              <a:ext uri="{FF2B5EF4-FFF2-40B4-BE49-F238E27FC236}">
                <a16:creationId xmlns:a16="http://schemas.microsoft.com/office/drawing/2014/main" xmlns="" id="{9A084F18-839D-7F58-8323-02E3CA1729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611" r="1923"/>
          <a:stretch>
            <a:fillRect/>
          </a:stretch>
        </p:blipFill>
        <p:spPr bwMode="auto">
          <a:xfrm>
            <a:off x="3024189" y="500064"/>
            <a:ext cx="6072187" cy="443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443" name="Rectangle 2">
            <a:extLst>
              <a:ext uri="{FF2B5EF4-FFF2-40B4-BE49-F238E27FC236}">
                <a16:creationId xmlns:a16="http://schemas.microsoft.com/office/drawing/2014/main" xmlns="" id="{21654399-8C0F-A80B-E039-F1069BCE0A4A}"/>
              </a:ext>
            </a:extLst>
          </p:cNvPr>
          <p:cNvSpPr>
            <a:spLocks noChangeArrowheads="1"/>
          </p:cNvSpPr>
          <p:nvPr/>
        </p:nvSpPr>
        <p:spPr bwMode="auto">
          <a:xfrm>
            <a:off x="3024189" y="5072064"/>
            <a:ext cx="60721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Solid pattern of embryonal carcinoma showing foci of </a:t>
            </a:r>
            <a:r>
              <a:rPr lang="sr-Latn-CS" altLang="sr-Latn-RS" sz="1800" b="1">
                <a:solidFill>
                  <a:srgbClr val="000000"/>
                </a:solidFill>
              </a:rPr>
              <a:t>eosinophilic coagulative necrosis</a:t>
            </a:r>
            <a:r>
              <a:rPr lang="sr-Latn-CS" altLang="sr-Latn-RS" sz="1800">
                <a:solidFill>
                  <a:srgbClr val="000000"/>
                </a:solidFill>
              </a:rPr>
              <a:t>. Tumor cells in such foci often have smudged, hyperchromatic nuclei.</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1665FF-E4F5-04FD-3931-D339EA45791D}"/>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a:t>
            </a:r>
            <a:r>
              <a:rPr lang="sr-Latn-RS" b="1">
                <a:solidFill>
                  <a:schemeClr val="tx2">
                    <a:lumMod val="50000"/>
                  </a:schemeClr>
                </a:solidFill>
                <a:latin typeface="Constantia" pitchFamily="18" charset="0"/>
              </a:rPr>
              <a:t>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5" name="Content Placeholder 4" descr="MALE092.jpg">
            <a:extLst>
              <a:ext uri="{FF2B5EF4-FFF2-40B4-BE49-F238E27FC236}">
                <a16:creationId xmlns:a16="http://schemas.microsoft.com/office/drawing/2014/main" xmlns="" id="{0249BC21-77B7-55C2-2DFE-FBB21114DB9A}"/>
              </a:ext>
            </a:extLst>
          </p:cNvPr>
          <p:cNvPicPr>
            <a:picLocks noGrp="1" noChangeAspect="1"/>
          </p:cNvPicPr>
          <p:nvPr>
            <p:ph idx="1"/>
          </p:nvPr>
        </p:nvPicPr>
        <p:blipFill>
          <a:blip r:embed="rId2"/>
          <a:stretch>
            <a:fillRect/>
          </a:stretch>
        </p:blipFill>
        <p:spPr>
          <a:xfrm>
            <a:off x="2416175" y="500063"/>
            <a:ext cx="7359650" cy="48577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6F5B32-40E9-F9D2-B236-9ABC376C613C}"/>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a:t>
            </a:r>
            <a:r>
              <a:rPr lang="sr-Latn-RS" b="1">
                <a:solidFill>
                  <a:schemeClr val="tx2">
                    <a:lumMod val="50000"/>
                  </a:schemeClr>
                </a:solidFill>
                <a:latin typeface="Constantia" pitchFamily="18" charset="0"/>
              </a:rPr>
              <a:t>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5" name="Content Placeholder 4" descr="img024.jpg">
            <a:extLst>
              <a:ext uri="{FF2B5EF4-FFF2-40B4-BE49-F238E27FC236}">
                <a16:creationId xmlns:a16="http://schemas.microsoft.com/office/drawing/2014/main" xmlns="" id="{4B01CE7E-0116-97C4-2A15-2FC2FE7DDF13}"/>
              </a:ext>
            </a:extLst>
          </p:cNvPr>
          <p:cNvPicPr>
            <a:picLocks noGrp="1" noChangeAspect="1"/>
          </p:cNvPicPr>
          <p:nvPr>
            <p:ph idx="1"/>
          </p:nvPr>
        </p:nvPicPr>
        <p:blipFill>
          <a:blip r:embed="rId2"/>
          <a:srcRect l="7348" t="4730" r="6927" b="57428"/>
          <a:stretch>
            <a:fillRect/>
          </a:stretch>
        </p:blipFill>
        <p:spPr>
          <a:xfrm>
            <a:off x="2552700" y="571500"/>
            <a:ext cx="7086600" cy="485933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xmlns="" id="{95780A1C-BA81-5278-9E02-1F51FE8079E3}"/>
              </a:ext>
            </a:extLst>
          </p:cNvPr>
          <p:cNvSpPr>
            <a:spLocks noGrp="1" noChangeArrowheads="1"/>
          </p:cNvSpPr>
          <p:nvPr>
            <p:ph type="title"/>
          </p:nvPr>
        </p:nvSpPr>
        <p:spPr/>
        <p:txBody>
          <a:bodyPr/>
          <a:lstStyle/>
          <a:p>
            <a:pPr eaLnBrk="1" hangingPunct="1">
              <a:defRPr/>
            </a:pPr>
            <a:r>
              <a:rPr lang="en-US" sz="3600" b="1">
                <a:solidFill>
                  <a:schemeClr val="tx1"/>
                </a:solidFill>
                <a:latin typeface="Constantia" pitchFamily="18" charset="0"/>
              </a:rPr>
              <a:t>Inflammation of the testicles</a:t>
            </a:r>
            <a:r>
              <a:rPr lang="sr-Cyrl-RS" sz="3600" b="1">
                <a:solidFill>
                  <a:schemeClr val="tx1"/>
                </a:solidFill>
                <a:latin typeface="Constantia" pitchFamily="18" charset="0"/>
              </a:rPr>
              <a:t/>
            </a:r>
            <a:br>
              <a:rPr lang="sr-Cyrl-RS" sz="3600" b="1">
                <a:solidFill>
                  <a:schemeClr val="tx1"/>
                </a:solidFill>
                <a:latin typeface="Constantia" pitchFamily="18" charset="0"/>
              </a:rPr>
            </a:br>
            <a:r>
              <a:rPr lang="en-US" sz="3600" b="1">
                <a:solidFill>
                  <a:schemeClr val="tx1"/>
                </a:solidFill>
                <a:latin typeface="Constantia" pitchFamily="18" charset="0"/>
              </a:rPr>
              <a:t>(orchitis)</a:t>
            </a:r>
          </a:p>
        </p:txBody>
      </p:sp>
      <p:sp>
        <p:nvSpPr>
          <p:cNvPr id="117763" name="Rectangle 3">
            <a:extLst>
              <a:ext uri="{FF2B5EF4-FFF2-40B4-BE49-F238E27FC236}">
                <a16:creationId xmlns:a16="http://schemas.microsoft.com/office/drawing/2014/main" xmlns="" id="{8C6C6377-8574-A441-8C85-13E9C80C9510}"/>
              </a:ext>
            </a:extLst>
          </p:cNvPr>
          <p:cNvSpPr>
            <a:spLocks noGrp="1" noChangeArrowheads="1"/>
          </p:cNvSpPr>
          <p:nvPr>
            <p:ph type="body" idx="1"/>
          </p:nvPr>
        </p:nvSpPr>
        <p:spPr/>
        <p:txBody>
          <a:bodyPr/>
          <a:lstStyle/>
          <a:p>
            <a:pPr eaLnBrk="1" hangingPunct="1">
              <a:lnSpc>
                <a:spcPct val="80000"/>
              </a:lnSpc>
            </a:pPr>
            <a:r>
              <a:rPr lang="en-US" altLang="sr-Latn-RS" sz="2400">
                <a:effectLst/>
                <a:latin typeface="Arial" panose="020B0604020202020204" pitchFamily="34" charset="0"/>
              </a:rPr>
              <a:t>Inflammation of the testicles is not a rarity, but it occurs significantly less frequently than in the epididymis.</a:t>
            </a:r>
          </a:p>
          <a:p>
            <a:pPr eaLnBrk="1" hangingPunct="1">
              <a:lnSpc>
                <a:spcPct val="80000"/>
              </a:lnSpc>
            </a:pPr>
            <a:endParaRPr lang="en-US" altLang="sr-Latn-RS" sz="2400">
              <a:effectLst/>
              <a:latin typeface="Arial" panose="020B0604020202020204" pitchFamily="34" charset="0"/>
            </a:endParaRPr>
          </a:p>
          <a:p>
            <a:pPr eaLnBrk="1" hangingPunct="1">
              <a:lnSpc>
                <a:spcPct val="80000"/>
              </a:lnSpc>
            </a:pPr>
            <a:r>
              <a:rPr lang="en-US" altLang="sr-Latn-RS" sz="2400">
                <a:effectLst/>
                <a:latin typeface="Arial" panose="020B0604020202020204" pitchFamily="34" charset="0"/>
              </a:rPr>
              <a:t>The most significant testicular inflammations include:</a:t>
            </a:r>
          </a:p>
          <a:p>
            <a:pPr eaLnBrk="1" hangingPunct="1">
              <a:lnSpc>
                <a:spcPct val="80000"/>
              </a:lnSpc>
            </a:pPr>
            <a:endParaRPr lang="en-US" altLang="sr-Latn-RS" sz="2400">
              <a:effectLst/>
              <a:latin typeface="Arial" panose="020B0604020202020204" pitchFamily="34" charset="0"/>
            </a:endParaRPr>
          </a:p>
          <a:p>
            <a:pPr lvl="1" eaLnBrk="1" hangingPunct="1">
              <a:lnSpc>
                <a:spcPct val="80000"/>
              </a:lnSpc>
            </a:pPr>
            <a:r>
              <a:rPr lang="en-US" altLang="sr-Latn-RS">
                <a:effectLst/>
                <a:latin typeface="Arial" panose="020B0604020202020204" pitchFamily="34" charset="0"/>
              </a:rPr>
              <a:t>acute</a:t>
            </a:r>
          </a:p>
          <a:p>
            <a:pPr lvl="1" eaLnBrk="1" hangingPunct="1">
              <a:lnSpc>
                <a:spcPct val="80000"/>
              </a:lnSpc>
            </a:pPr>
            <a:r>
              <a:rPr lang="en-US" altLang="sr-Latn-RS">
                <a:effectLst/>
                <a:latin typeface="Arial" panose="020B0604020202020204" pitchFamily="34" charset="0"/>
              </a:rPr>
              <a:t>chronic</a:t>
            </a:r>
          </a:p>
          <a:p>
            <a:pPr lvl="1" eaLnBrk="1" hangingPunct="1">
              <a:lnSpc>
                <a:spcPct val="80000"/>
              </a:lnSpc>
            </a:pPr>
            <a:r>
              <a:rPr lang="en-US" altLang="sr-Latn-RS">
                <a:effectLst/>
                <a:latin typeface="Arial" panose="020B0604020202020204" pitchFamily="34" charset="0"/>
              </a:rPr>
              <a:t>mumps</a:t>
            </a:r>
          </a:p>
          <a:p>
            <a:pPr lvl="1" eaLnBrk="1" hangingPunct="1">
              <a:lnSpc>
                <a:spcPct val="80000"/>
              </a:lnSpc>
            </a:pPr>
            <a:r>
              <a:rPr lang="en-US" altLang="sr-Latn-RS">
                <a:effectLst/>
                <a:latin typeface="Arial" panose="020B0604020202020204" pitchFamily="34" charset="0"/>
              </a:rPr>
              <a:t>tuberculosis</a:t>
            </a:r>
          </a:p>
          <a:p>
            <a:pPr lvl="1" eaLnBrk="1" hangingPunct="1">
              <a:lnSpc>
                <a:spcPct val="80000"/>
              </a:lnSpc>
            </a:pPr>
            <a:r>
              <a:rPr lang="en-US" altLang="sr-Latn-RS">
                <a:effectLst/>
                <a:latin typeface="Arial" panose="020B0604020202020204" pitchFamily="34" charset="0"/>
              </a:rPr>
              <a:t>syphilitic and</a:t>
            </a:r>
          </a:p>
          <a:p>
            <a:pPr lvl="1" eaLnBrk="1" hangingPunct="1">
              <a:lnSpc>
                <a:spcPct val="80000"/>
              </a:lnSpc>
            </a:pPr>
            <a:r>
              <a:rPr lang="en-US" altLang="sr-Latn-RS">
                <a:effectLst/>
                <a:latin typeface="Arial" panose="020B0604020202020204" pitchFamily="34" charset="0"/>
              </a:rPr>
              <a:t>idiopathic granulomatous orchitis.</a:t>
            </a:r>
            <a:endParaRPr lang="en-US" altLang="sr-Latn-RS" b="1">
              <a:solidFill>
                <a:srgbClr val="C80000"/>
              </a:solidFill>
              <a:effectLst/>
              <a:latin typeface="Arial" panose="020B0604020202020204"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68C1A6-9E99-6BA3-8690-EAA2F09E7D4F}"/>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Embr</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onal </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5" name="Content Placeholder 4" descr="img024.jpg">
            <a:extLst>
              <a:ext uri="{FF2B5EF4-FFF2-40B4-BE49-F238E27FC236}">
                <a16:creationId xmlns:a16="http://schemas.microsoft.com/office/drawing/2014/main" xmlns="" id="{BCFC8823-8E83-50EC-A924-424550F63125}"/>
              </a:ext>
            </a:extLst>
          </p:cNvPr>
          <p:cNvPicPr>
            <a:picLocks noGrp="1" noChangeAspect="1"/>
          </p:cNvPicPr>
          <p:nvPr>
            <p:ph idx="1"/>
          </p:nvPr>
        </p:nvPicPr>
        <p:blipFill>
          <a:blip r:embed="rId2">
            <a:lum bright="10000"/>
          </a:blip>
          <a:srcRect l="7348" t="55186" r="4478" b="6972"/>
          <a:stretch>
            <a:fillRect/>
          </a:stretch>
        </p:blipFill>
        <p:spPr>
          <a:xfrm>
            <a:off x="2532064" y="571500"/>
            <a:ext cx="7127875" cy="475138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F3A42C-EB10-FDDE-8B21-68446EFC33B6}"/>
              </a:ext>
            </a:extLst>
          </p:cNvPr>
          <p:cNvSpPr>
            <a:spLocks noGrp="1"/>
          </p:cNvSpPr>
          <p:nvPr>
            <p:ph type="title"/>
          </p:nvPr>
        </p:nvSpPr>
        <p:spPr>
          <a:xfrm>
            <a:off x="1981200" y="-20638"/>
            <a:ext cx="8229600" cy="1139826"/>
          </a:xfrm>
        </p:spPr>
        <p:txBody>
          <a:bodyPr/>
          <a:lstStyle/>
          <a:p>
            <a:pPr>
              <a:defRPr/>
            </a:pPr>
            <a:r>
              <a:rPr lang="en-US" b="1">
                <a:solidFill>
                  <a:srgbClr val="FF0000"/>
                </a:solidFill>
              </a:rPr>
              <a:t>Yolk sac tumor </a:t>
            </a:r>
            <a:endParaRPr lang="sr-Latn-RS" b="1">
              <a:solidFill>
                <a:srgbClr val="FF0000"/>
              </a:solidFill>
            </a:endParaRPr>
          </a:p>
        </p:txBody>
      </p:sp>
      <p:sp>
        <p:nvSpPr>
          <p:cNvPr id="3" name="Content Placeholder 2">
            <a:extLst>
              <a:ext uri="{FF2B5EF4-FFF2-40B4-BE49-F238E27FC236}">
                <a16:creationId xmlns:a16="http://schemas.microsoft.com/office/drawing/2014/main" xmlns="" id="{0B158772-D221-40AF-ECE1-789EF637720D}"/>
              </a:ext>
            </a:extLst>
          </p:cNvPr>
          <p:cNvSpPr>
            <a:spLocks noGrp="1"/>
          </p:cNvSpPr>
          <p:nvPr>
            <p:ph idx="1"/>
          </p:nvPr>
        </p:nvSpPr>
        <p:spPr>
          <a:xfrm>
            <a:off x="1981200" y="1119188"/>
            <a:ext cx="8229600" cy="5334000"/>
          </a:xfrm>
        </p:spPr>
        <p:txBody>
          <a:bodyPr/>
          <a:lstStyle/>
          <a:p>
            <a:pPr>
              <a:defRPr/>
            </a:pPr>
            <a:r>
              <a:rPr lang="en-US" sz="2000" b="1">
                <a:solidFill>
                  <a:srgbClr val="FF0000"/>
                </a:solidFill>
                <a:effectLst/>
                <a:latin typeface="Arial" panose="020B0604020202020204" pitchFamily="34" charset="0"/>
              </a:rPr>
              <a:t>or endodermal sinus tumor </a:t>
            </a:r>
            <a:r>
              <a:rPr lang="en-US" sz="2000">
                <a:effectLst/>
                <a:latin typeface="Arial" panose="020B0604020202020204" pitchFamily="34" charset="0"/>
              </a:rPr>
              <a:t>most often occurs in the testicles of children up to the age of three. It is the most common testicular tumor in children and has a very good prognosis. It can also occur in adult men, but then it usually makes up only the tumor component.</a:t>
            </a:r>
          </a:p>
          <a:p>
            <a:pPr>
              <a:defRPr/>
            </a:pPr>
            <a:r>
              <a:rPr lang="en-US" sz="2000" b="1">
                <a:solidFill>
                  <a:schemeClr val="tx2">
                    <a:lumMod val="60000"/>
                    <a:lumOff val="40000"/>
                  </a:schemeClr>
                </a:solidFill>
                <a:effectLst/>
                <a:latin typeface="Arial" panose="020B0604020202020204" pitchFamily="34" charset="0"/>
              </a:rPr>
              <a:t>Macroscopically</a:t>
            </a:r>
            <a:r>
              <a:rPr lang="en-US" sz="2000">
                <a:effectLst/>
                <a:latin typeface="Arial" panose="020B0604020202020204" pitchFamily="34" charset="0"/>
              </a:rPr>
              <a:t>, the testicle with the tumor is enlarged. The tumor is not encapsulated, yellowish-gray in color, mucinous in appearance.</a:t>
            </a:r>
          </a:p>
          <a:p>
            <a:pPr>
              <a:defRPr/>
            </a:pPr>
            <a:r>
              <a:rPr lang="en-US" sz="2000" b="1">
                <a:solidFill>
                  <a:schemeClr val="tx2">
                    <a:lumMod val="60000"/>
                    <a:lumOff val="40000"/>
                  </a:schemeClr>
                </a:solidFill>
                <a:effectLst/>
                <a:latin typeface="Arial" panose="020B0604020202020204" pitchFamily="34" charset="0"/>
              </a:rPr>
              <a:t>Microscopically</a:t>
            </a:r>
            <a:r>
              <a:rPr lang="en-US" sz="2000">
                <a:effectLst/>
                <a:latin typeface="Arial" panose="020B0604020202020204" pitchFamily="34" charset="0"/>
              </a:rPr>
              <a:t>, the tumor has a mesh structure due to numerous tubules, acini and papillary formations. The cells that build the mentioned structures are cuboidal, often with vacuolated cytoplasm due to increased mucin production. In about 50% of these tumors there are characteristic structures known as </a:t>
            </a:r>
            <a:r>
              <a:rPr lang="en-US" sz="2000">
                <a:solidFill>
                  <a:schemeClr val="tx2">
                    <a:lumMod val="60000"/>
                    <a:lumOff val="40000"/>
                  </a:schemeClr>
                </a:solidFill>
                <a:effectLst/>
                <a:latin typeface="Arial" panose="020B0604020202020204" pitchFamily="34" charset="0"/>
              </a:rPr>
              <a:t>Shiller-Duval bodies, </a:t>
            </a:r>
            <a:r>
              <a:rPr lang="en-US" sz="2000">
                <a:effectLst/>
                <a:latin typeface="Arial" panose="020B0604020202020204" pitchFamily="34" charset="0"/>
              </a:rPr>
              <a:t>which represent an attempt to build a yolk sac.</a:t>
            </a:r>
          </a:p>
          <a:p>
            <a:pPr>
              <a:defRPr/>
            </a:pPr>
            <a:r>
              <a:rPr lang="en-US" sz="2000">
                <a:effectLst/>
                <a:latin typeface="Arial" panose="020B0604020202020204" pitchFamily="34" charset="0"/>
              </a:rPr>
              <a:t>These tumors grow quickly, but with appropriate therapy, they have a relatively good prognosis.</a:t>
            </a:r>
            <a:endParaRPr lang="sr-Latn-RS" sz="2000">
              <a:effectLst/>
              <a:latin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F7C852-B04F-6B08-88B0-A4A7E85B667D}"/>
              </a:ext>
            </a:extLst>
          </p:cNvPr>
          <p:cNvSpPr>
            <a:spLocks noGrp="1"/>
          </p:cNvSpPr>
          <p:nvPr>
            <p:ph type="title"/>
          </p:nvPr>
        </p:nvSpPr>
        <p:spPr>
          <a:xfrm>
            <a:off x="1981200" y="5357813"/>
            <a:ext cx="8229600" cy="1071562"/>
          </a:xfrm>
        </p:spPr>
        <p:txBody>
          <a:bodyPr/>
          <a:lstStyle/>
          <a:p>
            <a:pPr>
              <a:defRPr/>
            </a:pPr>
            <a:r>
              <a:rPr lang="x-none" b="1">
                <a:solidFill>
                  <a:schemeClr val="tx2">
                    <a:lumMod val="50000"/>
                  </a:schemeClr>
                </a:solidFill>
                <a:latin typeface="Constantia" pitchFamily="18" charset="0"/>
              </a:rPr>
              <a:t>Yolk sac tumor testis</a:t>
            </a:r>
            <a:endParaRPr lang="en-US" b="1">
              <a:solidFill>
                <a:schemeClr val="tx2">
                  <a:lumMod val="50000"/>
                </a:schemeClr>
              </a:solidFill>
              <a:latin typeface="Constantia" pitchFamily="18" charset="0"/>
            </a:endParaRPr>
          </a:p>
        </p:txBody>
      </p:sp>
      <p:pic>
        <p:nvPicPr>
          <p:cNvPr id="194563" name="Content Placeholder 4">
            <a:extLst>
              <a:ext uri="{FF2B5EF4-FFF2-40B4-BE49-F238E27FC236}">
                <a16:creationId xmlns:a16="http://schemas.microsoft.com/office/drawing/2014/main" xmlns="" id="{0BE6D4BA-3595-3F1F-466E-A08C843E563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87689" y="692151"/>
            <a:ext cx="6016625" cy="4530725"/>
          </a:xfr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http://www.webpathology.com/slides/slides/Testes_GCT_YST1_Microcystic.jpg">
            <a:extLst>
              <a:ext uri="{FF2B5EF4-FFF2-40B4-BE49-F238E27FC236}">
                <a16:creationId xmlns:a16="http://schemas.microsoft.com/office/drawing/2014/main" xmlns="" id="{B3DB1A57-3FD2-4931-2A61-4C74178C3B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298"/>
          <a:stretch>
            <a:fillRect/>
          </a:stretch>
        </p:blipFill>
        <p:spPr bwMode="auto">
          <a:xfrm>
            <a:off x="3738563" y="1285876"/>
            <a:ext cx="4786312"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7" name="Rectangle 2">
            <a:extLst>
              <a:ext uri="{FF2B5EF4-FFF2-40B4-BE49-F238E27FC236}">
                <a16:creationId xmlns:a16="http://schemas.microsoft.com/office/drawing/2014/main" xmlns="" id="{D8A40917-F55B-695B-F6BF-A014127A7250}"/>
              </a:ext>
            </a:extLst>
          </p:cNvPr>
          <p:cNvSpPr>
            <a:spLocks noChangeArrowheads="1"/>
          </p:cNvSpPr>
          <p:nvPr/>
        </p:nvSpPr>
        <p:spPr bwMode="auto">
          <a:xfrm>
            <a:off x="3595689" y="4929189"/>
            <a:ext cx="578643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600">
                <a:solidFill>
                  <a:srgbClr val="000000"/>
                </a:solidFill>
              </a:rPr>
              <a:t>Yolk sac tumor accounts for more than 80% of testicular germ cell tumors in children. It displays an amazing variety of architectural patterns. The most common is microcystic pattern as shown here. Interconnecting cords and ribbons of tumor cells are surrounded by abundant myxoid stroma</a:t>
            </a:r>
            <a:endParaRPr lang="sr-Latn-CS" altLang="sr-Latn-RS" sz="1600">
              <a:solidFill>
                <a:srgbClr val="000000"/>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http://www.webpathology.com/slides/slides/Testes_GCT_YST2_Microcystic.jpg">
            <a:extLst>
              <a:ext uri="{FF2B5EF4-FFF2-40B4-BE49-F238E27FC236}">
                <a16:creationId xmlns:a16="http://schemas.microsoft.com/office/drawing/2014/main" xmlns="" id="{E5AD59CA-3796-1E64-46BB-68D8E3C8F7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78581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1" name="Rectangle 2">
            <a:extLst>
              <a:ext uri="{FF2B5EF4-FFF2-40B4-BE49-F238E27FC236}">
                <a16:creationId xmlns:a16="http://schemas.microsoft.com/office/drawing/2014/main" xmlns="" id="{4E4919F7-9FEC-FDAE-FDC2-C6EC3DB8659F}"/>
              </a:ext>
            </a:extLst>
          </p:cNvPr>
          <p:cNvSpPr>
            <a:spLocks noChangeArrowheads="1"/>
          </p:cNvSpPr>
          <p:nvPr/>
        </p:nvSpPr>
        <p:spPr bwMode="auto">
          <a:xfrm>
            <a:off x="3381376" y="4357688"/>
            <a:ext cx="50006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Intracellular vacuoles and microcystic areas may sometimes resemble lipoblasts; however, the tumor cells do not contain lipid. Microcystic pattern often coexists with other architectural patterns</a:t>
            </a:r>
            <a:endParaRPr lang="sr-Latn-CS" altLang="sr-Latn-RS" sz="1800">
              <a:solidFill>
                <a:srgbClr val="000000"/>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http://www.webpathology.com/slides/slides/Testes_GCT_YST5_SchillerDuvall.jpg">
            <a:extLst>
              <a:ext uri="{FF2B5EF4-FFF2-40B4-BE49-F238E27FC236}">
                <a16:creationId xmlns:a16="http://schemas.microsoft.com/office/drawing/2014/main" xmlns="" id="{F3ADAB66-8412-CD1B-DAD3-4846792D76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667126" y="785814"/>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5" name="Rectangle 2">
            <a:extLst>
              <a:ext uri="{FF2B5EF4-FFF2-40B4-BE49-F238E27FC236}">
                <a16:creationId xmlns:a16="http://schemas.microsoft.com/office/drawing/2014/main" xmlns="" id="{C563B96F-43C8-0120-A4BB-B99FC046F6F4}"/>
              </a:ext>
            </a:extLst>
          </p:cNvPr>
          <p:cNvSpPr>
            <a:spLocks noChangeArrowheads="1"/>
          </p:cNvSpPr>
          <p:nvPr/>
        </p:nvSpPr>
        <p:spPr bwMode="auto">
          <a:xfrm>
            <a:off x="3309938" y="4429126"/>
            <a:ext cx="57150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Schiller-Duval body is a structure seen in the </a:t>
            </a:r>
            <a:r>
              <a:rPr lang="en-US" altLang="sr-Latn-RS" sz="1800" b="1">
                <a:solidFill>
                  <a:srgbClr val="000000"/>
                </a:solidFill>
              </a:rPr>
              <a:t>endodermal sinus pattern</a:t>
            </a:r>
            <a:r>
              <a:rPr lang="en-US" altLang="sr-Latn-RS" sz="1800">
                <a:solidFill>
                  <a:srgbClr val="000000"/>
                </a:solidFill>
              </a:rPr>
              <a:t> of yolk sac tumor. It consists of a central vessel surrounded by tumor cells – the whole structure being contained in a cystic space often lined by flattened tumor cells.</a:t>
            </a:r>
            <a:endParaRPr lang="sr-Latn-CS" altLang="sr-Latn-RS" sz="1800">
              <a:solidFill>
                <a:srgbClr val="000000"/>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descr="http://www.webpathology.com/slides/slides/Testes_GCT_YST6_Hepatoid.jpg">
            <a:extLst>
              <a:ext uri="{FF2B5EF4-FFF2-40B4-BE49-F238E27FC236}">
                <a16:creationId xmlns:a16="http://schemas.microsoft.com/office/drawing/2014/main" xmlns="" id="{BAA4D60B-F339-75E9-EF39-3C10225549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452814" y="928689"/>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59" name="Rectangle 2">
            <a:extLst>
              <a:ext uri="{FF2B5EF4-FFF2-40B4-BE49-F238E27FC236}">
                <a16:creationId xmlns:a16="http://schemas.microsoft.com/office/drawing/2014/main" xmlns="" id="{A52D17D3-014E-ACCF-D510-F7C5FFF44FE1}"/>
              </a:ext>
            </a:extLst>
          </p:cNvPr>
          <p:cNvSpPr>
            <a:spLocks noChangeArrowheads="1"/>
          </p:cNvSpPr>
          <p:nvPr/>
        </p:nvSpPr>
        <p:spPr bwMode="auto">
          <a:xfrm>
            <a:off x="3024189" y="4500563"/>
            <a:ext cx="5500687"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Seen in about 20% of yolk sac tumors, it consists of sheets of polygonal cells with abundant eosinophilic cytoplasm. Hyaline globules (seen in abundance in this image) are a common feature. Bile canaculi also may be seen in hepatoid foci.</a:t>
            </a:r>
            <a:endParaRPr lang="sr-Latn-CS" altLang="sr-Latn-RS" sz="1800">
              <a:solidFill>
                <a:srgbClr val="000000"/>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B1FB0D-6DE3-9548-6F75-DDF59C273CD4}"/>
              </a:ext>
            </a:extLst>
          </p:cNvPr>
          <p:cNvSpPr>
            <a:spLocks noGrp="1"/>
          </p:cNvSpPr>
          <p:nvPr>
            <p:ph type="title"/>
          </p:nvPr>
        </p:nvSpPr>
        <p:spPr/>
        <p:txBody>
          <a:bodyPr/>
          <a:lstStyle/>
          <a:p>
            <a:pPr>
              <a:defRPr/>
            </a:pPr>
            <a:r>
              <a:rPr lang="en-US" b="1">
                <a:solidFill>
                  <a:srgbClr val="FF0000"/>
                </a:solidFill>
              </a:rPr>
              <a:t>Polyembryoma </a:t>
            </a:r>
            <a:endParaRPr lang="sr-Latn-RS" b="1">
              <a:solidFill>
                <a:srgbClr val="FF0000"/>
              </a:solidFill>
            </a:endParaRPr>
          </a:p>
        </p:txBody>
      </p:sp>
      <p:sp>
        <p:nvSpPr>
          <p:cNvPr id="199683" name="Content Placeholder 2">
            <a:extLst>
              <a:ext uri="{FF2B5EF4-FFF2-40B4-BE49-F238E27FC236}">
                <a16:creationId xmlns:a16="http://schemas.microsoft.com/office/drawing/2014/main" xmlns="" id="{D4EAABD5-691A-CC00-4EDE-6C3C01C2EA1F}"/>
              </a:ext>
            </a:extLst>
          </p:cNvPr>
          <p:cNvSpPr>
            <a:spLocks noGrp="1" noChangeArrowheads="1"/>
          </p:cNvSpPr>
          <p:nvPr>
            <p:ph idx="1"/>
          </p:nvPr>
        </p:nvSpPr>
        <p:spPr/>
        <p:txBody>
          <a:bodyPr/>
          <a:lstStyle/>
          <a:p>
            <a:r>
              <a:rPr lang="en-US" altLang="sr-Latn-RS">
                <a:effectLst/>
                <a:latin typeface="Arial" panose="020B0604020202020204" pitchFamily="34" charset="0"/>
              </a:rPr>
              <a:t>is an extremely rare tumor composed mainly of embryoid bodies. These are structures that resemble an early embryo of about 2 weeks of age.</a:t>
            </a:r>
            <a:endParaRPr lang="sr-Latn-RS" altLang="sr-Latn-RS">
              <a:effectLst/>
              <a:latin typeface="Arial" panose="020B0604020202020204" pitchFamily="34"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D1F7A0-8F20-F052-F188-9AFD208880B1}"/>
              </a:ext>
            </a:extLst>
          </p:cNvPr>
          <p:cNvSpPr>
            <a:spLocks noGrp="1"/>
          </p:cNvSpPr>
          <p:nvPr>
            <p:ph type="title"/>
          </p:nvPr>
        </p:nvSpPr>
        <p:spPr>
          <a:xfrm>
            <a:off x="1881188" y="5214939"/>
            <a:ext cx="8229600" cy="928687"/>
          </a:xfrm>
        </p:spPr>
        <p:txBody>
          <a:bodyPr/>
          <a:lstStyle/>
          <a:p>
            <a:pPr>
              <a:defRPr/>
            </a:pPr>
            <a:r>
              <a:rPr lang="x-none" b="1">
                <a:solidFill>
                  <a:schemeClr val="tx2">
                    <a:lumMod val="50000"/>
                  </a:schemeClr>
                </a:solidFill>
                <a:latin typeface="Constantia" pitchFamily="18" charset="0"/>
              </a:rPr>
              <a:t>Poliembriom</a:t>
            </a:r>
            <a:endParaRPr lang="en-US" b="1">
              <a:solidFill>
                <a:schemeClr val="tx2">
                  <a:lumMod val="50000"/>
                </a:schemeClr>
              </a:solidFill>
              <a:latin typeface="Constantia" pitchFamily="18" charset="0"/>
            </a:endParaRPr>
          </a:p>
        </p:txBody>
      </p:sp>
      <p:pic>
        <p:nvPicPr>
          <p:cNvPr id="200707" name="Picture 5" descr="http://www.webpathology.com/slides/slides/Testes_MixedGCT_Polyembryoma2.jpg">
            <a:extLst>
              <a:ext uri="{FF2B5EF4-FFF2-40B4-BE49-F238E27FC236}">
                <a16:creationId xmlns:a16="http://schemas.microsoft.com/office/drawing/2014/main" xmlns="" id="{D83AC2C7-FA5A-7002-685C-0D842C63ED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238501" y="1000125"/>
            <a:ext cx="5838825" cy="428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descr="http://www.webpathology.com/slides/slides/Testes_MixedGCT_Polyembryoma1.jpg">
            <a:extLst>
              <a:ext uri="{FF2B5EF4-FFF2-40B4-BE49-F238E27FC236}">
                <a16:creationId xmlns:a16="http://schemas.microsoft.com/office/drawing/2014/main" xmlns="" id="{0578F396-F8E1-59CC-EC32-F78AE5610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952" r="1785"/>
          <a:stretch>
            <a:fillRect/>
          </a:stretch>
        </p:blipFill>
        <p:spPr bwMode="auto">
          <a:xfrm>
            <a:off x="3452814" y="1214438"/>
            <a:ext cx="501332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731" name="Rectangle 4">
            <a:extLst>
              <a:ext uri="{FF2B5EF4-FFF2-40B4-BE49-F238E27FC236}">
                <a16:creationId xmlns:a16="http://schemas.microsoft.com/office/drawing/2014/main" xmlns="" id="{FB19C698-CE27-E7D4-E395-8F37EC38626D}"/>
              </a:ext>
            </a:extLst>
          </p:cNvPr>
          <p:cNvSpPr>
            <a:spLocks noChangeArrowheads="1"/>
          </p:cNvSpPr>
          <p:nvPr/>
        </p:nvSpPr>
        <p:spPr bwMode="auto">
          <a:xfrm>
            <a:off x="2881313" y="4929188"/>
            <a:ext cx="6286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In this image, three embryoid bodies are seen. Each is composed of a central portion of embryonal carcinoma between a ventral yolk sac tumor component and a dorsal amnion-like space</a:t>
            </a:r>
            <a:endParaRPr lang="sr-Latn-CS" altLang="sr-Latn-RS" sz="1800">
              <a:solidFill>
                <a:srgbClr val="000000"/>
              </a:solidFill>
            </a:endParaRPr>
          </a:p>
        </p:txBody>
      </p:sp>
      <p:sp>
        <p:nvSpPr>
          <p:cNvPr id="201732" name="Rectangle 5">
            <a:extLst>
              <a:ext uri="{FF2B5EF4-FFF2-40B4-BE49-F238E27FC236}">
                <a16:creationId xmlns:a16="http://schemas.microsoft.com/office/drawing/2014/main" xmlns="" id="{D8EB0E16-1FDF-1B91-77FF-83A42D14F1C3}"/>
              </a:ext>
            </a:extLst>
          </p:cNvPr>
          <p:cNvSpPr>
            <a:spLocks noChangeArrowheads="1"/>
          </p:cNvSpPr>
          <p:nvPr/>
        </p:nvSpPr>
        <p:spPr bwMode="auto">
          <a:xfrm>
            <a:off x="3452813" y="714375"/>
            <a:ext cx="5072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Mixed Germ Cell Tumor : Polyembryoma pattern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Rectangle 3">
            <a:extLst>
              <a:ext uri="{FF2B5EF4-FFF2-40B4-BE49-F238E27FC236}">
                <a16:creationId xmlns:a16="http://schemas.microsoft.com/office/drawing/2014/main" xmlns="" id="{CD8B4A91-952B-5583-CF2A-3B612A314B22}"/>
              </a:ext>
            </a:extLst>
          </p:cNvPr>
          <p:cNvSpPr>
            <a:spLocks noGrp="1" noChangeArrowheads="1"/>
          </p:cNvSpPr>
          <p:nvPr>
            <p:ph type="body" idx="1"/>
          </p:nvPr>
        </p:nvSpPr>
        <p:spPr>
          <a:xfrm>
            <a:off x="1981200" y="333375"/>
            <a:ext cx="8229600" cy="6191250"/>
          </a:xfrm>
        </p:spPr>
        <p:txBody>
          <a:bodyPr/>
          <a:lstStyle/>
          <a:p>
            <a:pPr eaLnBrk="1" hangingPunct="1">
              <a:lnSpc>
                <a:spcPct val="80000"/>
              </a:lnSpc>
              <a:defRPr/>
            </a:pPr>
            <a:endParaRPr lang="en-US" altLang="sr-Latn-RS" sz="2800" b="1">
              <a:solidFill>
                <a:srgbClr val="C80000"/>
              </a:solidFill>
              <a:latin typeface="Constantia" panose="02030602050306030303" pitchFamily="18" charset="0"/>
            </a:endParaRPr>
          </a:p>
          <a:p>
            <a:pPr eaLnBrk="1" hangingPunct="1">
              <a:lnSpc>
                <a:spcPct val="80000"/>
              </a:lnSpc>
              <a:defRPr/>
            </a:pPr>
            <a:r>
              <a:rPr lang="en-US" altLang="sr-Latn-RS" sz="2400" b="1">
                <a:solidFill>
                  <a:srgbClr val="FF0000"/>
                </a:solidFill>
                <a:effectLst/>
                <a:latin typeface="Arial" panose="020B0604020202020204" pitchFamily="34" charset="0"/>
              </a:rPr>
              <a:t>Orchitis acuta </a:t>
            </a:r>
            <a:r>
              <a:rPr lang="en-US" altLang="sr-Latn-RS" sz="2400">
                <a:effectLst/>
                <a:latin typeface="Arial" panose="020B0604020202020204" pitchFamily="34" charset="0"/>
              </a:rPr>
              <a:t>is a non-specific inflammation of the testicles, which is mainly caused by the transmission of infection through the ductus deferens and epididymis, which explains its frequent association with epididymitis. Much less often, the infection is transmitted by lymphogenous or hematogenous means. Acute orchitis can occur as a complication of various infectious diseases (smallpox, scarlet fever, diphtheria, etc.). </a:t>
            </a:r>
            <a:endParaRPr lang="sr-Cyrl-RS" altLang="sr-Latn-RS" sz="2400">
              <a:effectLst/>
              <a:latin typeface="Arial" panose="020B0604020202020204" pitchFamily="34" charset="0"/>
            </a:endParaRPr>
          </a:p>
          <a:p>
            <a:pPr eaLnBrk="1" hangingPunct="1">
              <a:lnSpc>
                <a:spcPct val="80000"/>
              </a:lnSpc>
              <a:defRPr/>
            </a:pPr>
            <a:r>
              <a:rPr lang="en-US" altLang="sr-Latn-RS" sz="2400">
                <a:solidFill>
                  <a:srgbClr val="FF0000"/>
                </a:solidFill>
                <a:effectLst/>
                <a:latin typeface="Arial" panose="020B0604020202020204" pitchFamily="34" charset="0"/>
              </a:rPr>
              <a:t>Macroscopically </a:t>
            </a:r>
            <a:r>
              <a:rPr lang="en-US" altLang="sr-Latn-RS" sz="2400">
                <a:effectLst/>
                <a:latin typeface="Arial" panose="020B0604020202020204" pitchFamily="34" charset="0"/>
              </a:rPr>
              <a:t>and clinically, the testis is enlarged, warm, painful, firm. </a:t>
            </a:r>
            <a:endParaRPr lang="sr-Cyrl-RS" altLang="sr-Latn-RS" sz="2400">
              <a:effectLst/>
              <a:latin typeface="Arial" panose="020B0604020202020204" pitchFamily="34" charset="0"/>
            </a:endParaRPr>
          </a:p>
          <a:p>
            <a:pPr eaLnBrk="1" hangingPunct="1">
              <a:lnSpc>
                <a:spcPct val="80000"/>
              </a:lnSpc>
              <a:defRPr/>
            </a:pPr>
            <a:r>
              <a:rPr lang="en-US" altLang="sr-Latn-RS" sz="2400">
                <a:solidFill>
                  <a:srgbClr val="FF0000"/>
                </a:solidFill>
                <a:effectLst/>
                <a:latin typeface="Arial" panose="020B0604020202020204" pitchFamily="34" charset="0"/>
              </a:rPr>
              <a:t>Microscopically,</a:t>
            </a:r>
            <a:r>
              <a:rPr lang="en-US" altLang="sr-Latn-RS" sz="2400">
                <a:effectLst/>
                <a:latin typeface="Arial" panose="020B0604020202020204" pitchFamily="34" charset="0"/>
              </a:rPr>
              <a:t> the testis shows the usual signs of acute non-specific inflammation.</a:t>
            </a:r>
          </a:p>
          <a:p>
            <a:pPr eaLnBrk="1" hangingPunct="1">
              <a:lnSpc>
                <a:spcPct val="80000"/>
              </a:lnSpc>
              <a:defRPr/>
            </a:pPr>
            <a:endParaRPr lang="en-US" altLang="sr-Latn-RS" sz="2400">
              <a:effectLst/>
              <a:latin typeface="Arial" panose="020B0604020202020204" pitchFamily="34" charset="0"/>
            </a:endParaRPr>
          </a:p>
          <a:p>
            <a:pPr eaLnBrk="1" hangingPunct="1">
              <a:lnSpc>
                <a:spcPct val="80000"/>
              </a:lnSpc>
              <a:defRPr/>
            </a:pPr>
            <a:r>
              <a:rPr lang="en-US" altLang="sr-Latn-RS" sz="2400" b="1">
                <a:solidFill>
                  <a:srgbClr val="FF0000"/>
                </a:solidFill>
                <a:effectLst/>
                <a:latin typeface="Arial" panose="020B0604020202020204" pitchFamily="34" charset="0"/>
              </a:rPr>
              <a:t>Orchitis chronica </a:t>
            </a:r>
            <a:r>
              <a:rPr lang="en-US" altLang="sr-Latn-RS" sz="2400">
                <a:effectLst/>
                <a:latin typeface="Arial" panose="020B0604020202020204" pitchFamily="34" charset="0"/>
              </a:rPr>
              <a:t>usually occurs as a result of untreated acute orchitis. It can be focal or diffuse, in one or both testicles.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8D93FD-BD15-B491-3124-A715BC5339C1}"/>
              </a:ext>
            </a:extLst>
          </p:cNvPr>
          <p:cNvSpPr>
            <a:spLocks noGrp="1"/>
          </p:cNvSpPr>
          <p:nvPr>
            <p:ph type="title"/>
          </p:nvPr>
        </p:nvSpPr>
        <p:spPr>
          <a:xfrm>
            <a:off x="1979613" y="1"/>
            <a:ext cx="8229600" cy="1139825"/>
          </a:xfrm>
        </p:spPr>
        <p:txBody>
          <a:bodyPr/>
          <a:lstStyle/>
          <a:p>
            <a:pPr>
              <a:defRPr/>
            </a:pPr>
            <a:r>
              <a:rPr lang="en-US" b="1">
                <a:solidFill>
                  <a:srgbClr val="FF0000"/>
                </a:solidFill>
              </a:rPr>
              <a:t>Testicular choriocarcinoma </a:t>
            </a:r>
            <a:endParaRPr lang="sr-Latn-RS" b="1">
              <a:solidFill>
                <a:srgbClr val="FF0000"/>
              </a:solidFill>
            </a:endParaRPr>
          </a:p>
        </p:txBody>
      </p:sp>
      <p:sp>
        <p:nvSpPr>
          <p:cNvPr id="3" name="Content Placeholder 2">
            <a:extLst>
              <a:ext uri="{FF2B5EF4-FFF2-40B4-BE49-F238E27FC236}">
                <a16:creationId xmlns:a16="http://schemas.microsoft.com/office/drawing/2014/main" xmlns="" id="{FC2D3F9C-656F-9F6A-2595-7684F1399695}"/>
              </a:ext>
            </a:extLst>
          </p:cNvPr>
          <p:cNvSpPr>
            <a:spLocks noGrp="1"/>
          </p:cNvSpPr>
          <p:nvPr>
            <p:ph idx="1"/>
          </p:nvPr>
        </p:nvSpPr>
        <p:spPr>
          <a:xfrm>
            <a:off x="1981200" y="1139826"/>
            <a:ext cx="8229600" cy="5313363"/>
          </a:xfrm>
        </p:spPr>
        <p:txBody>
          <a:bodyPr/>
          <a:lstStyle/>
          <a:p>
            <a:pPr>
              <a:defRPr/>
            </a:pPr>
            <a:r>
              <a:rPr lang="en-US" sz="2400">
                <a:latin typeface="Arial" panose="020B0604020202020204" pitchFamily="34" charset="0"/>
              </a:rPr>
              <a:t>is one of the most aggressive tumors. Pure testicular choriocarcinoma is rare and accounts for less than 1% of all testicular germ cell tumors.</a:t>
            </a:r>
          </a:p>
          <a:p>
            <a:pPr>
              <a:defRPr/>
            </a:pPr>
            <a:r>
              <a:rPr lang="en-US" sz="2400">
                <a:solidFill>
                  <a:schemeClr val="tx2">
                    <a:lumMod val="60000"/>
                    <a:lumOff val="40000"/>
                  </a:schemeClr>
                </a:solidFill>
                <a:latin typeface="Arial" panose="020B0604020202020204" pitchFamily="34" charset="0"/>
              </a:rPr>
              <a:t>Macroscopically</a:t>
            </a:r>
            <a:r>
              <a:rPr lang="en-US" sz="2400">
                <a:latin typeface="Arial" panose="020B0604020202020204" pitchFamily="34" charset="0"/>
              </a:rPr>
              <a:t>, choriocarcinoma is usually small in size, red in color, soft, sometimes cystic, and almost always with foci of necrosis and bleeding.</a:t>
            </a:r>
          </a:p>
          <a:p>
            <a:pPr>
              <a:defRPr/>
            </a:pPr>
            <a:r>
              <a:rPr lang="en-US" sz="2400">
                <a:solidFill>
                  <a:schemeClr val="tx2">
                    <a:lumMod val="60000"/>
                    <a:lumOff val="40000"/>
                  </a:schemeClr>
                </a:solidFill>
                <a:latin typeface="Arial" panose="020B0604020202020204" pitchFamily="34" charset="0"/>
              </a:rPr>
              <a:t>Microscopically</a:t>
            </a:r>
            <a:r>
              <a:rPr lang="en-US" sz="2400">
                <a:latin typeface="Arial" panose="020B0604020202020204" pitchFamily="34" charset="0"/>
              </a:rPr>
              <a:t>, the tumor is made up of two types of cells: cytotrophoblast and syncytiotrophoblast. These cells build sheets, bands, or villous structures, with cytotrophoblast cells in the center and syncytiotrophoblast cells at the periphery.</a:t>
            </a:r>
          </a:p>
          <a:p>
            <a:pPr>
              <a:defRPr/>
            </a:pPr>
            <a:r>
              <a:rPr lang="en-US" sz="2400">
                <a:latin typeface="Arial" panose="020B0604020202020204" pitchFamily="34" charset="0"/>
              </a:rPr>
              <a:t>This tumor has a very aggressive behavior, with frequent distant metastases, even when the tumor is very small.</a:t>
            </a:r>
            <a:endParaRPr lang="sr-Latn-RS" sz="2400">
              <a:latin typeface="Arial" panose="020B0604020202020204" pitchFamily="34"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699977-1DE4-7B83-744F-D1CE21BA544E}"/>
              </a:ext>
            </a:extLst>
          </p:cNvPr>
          <p:cNvSpPr>
            <a:spLocks noGrp="1"/>
          </p:cNvSpPr>
          <p:nvPr>
            <p:ph type="title"/>
          </p:nvPr>
        </p:nvSpPr>
        <p:spPr>
          <a:xfrm>
            <a:off x="1981200" y="5572125"/>
            <a:ext cx="8229600" cy="928688"/>
          </a:xfrm>
        </p:spPr>
        <p:txBody>
          <a:bodyPr/>
          <a:lstStyle/>
          <a:p>
            <a:pPr>
              <a:defRPr/>
            </a:pPr>
            <a:r>
              <a:rPr lang="sr-Latn-RS" b="1">
                <a:solidFill>
                  <a:schemeClr val="tx2">
                    <a:lumMod val="50000"/>
                  </a:schemeClr>
                </a:solidFill>
                <a:latin typeface="Constantia" pitchFamily="18" charset="0"/>
              </a:rPr>
              <a:t>Ch</a:t>
            </a:r>
            <a:r>
              <a:rPr lang="x-none" b="1">
                <a:solidFill>
                  <a:schemeClr val="tx2">
                    <a:lumMod val="50000"/>
                  </a:schemeClr>
                </a:solidFill>
                <a:latin typeface="Constantia" pitchFamily="18" charset="0"/>
              </a:rPr>
              <a:t>orio</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endParaRPr lang="en-US" b="1">
              <a:solidFill>
                <a:schemeClr val="tx2">
                  <a:lumMod val="50000"/>
                </a:schemeClr>
              </a:solidFill>
              <a:latin typeface="Constantia" pitchFamily="18" charset="0"/>
            </a:endParaRPr>
          </a:p>
        </p:txBody>
      </p:sp>
      <p:pic>
        <p:nvPicPr>
          <p:cNvPr id="6" name="Content Placeholder 5" descr="img025.jpg">
            <a:extLst>
              <a:ext uri="{FF2B5EF4-FFF2-40B4-BE49-F238E27FC236}">
                <a16:creationId xmlns:a16="http://schemas.microsoft.com/office/drawing/2014/main" xmlns="" id="{1A170EB7-CEEE-C243-0572-4BF2D81916E4}"/>
              </a:ext>
            </a:extLst>
          </p:cNvPr>
          <p:cNvPicPr>
            <a:picLocks noGrp="1" noChangeAspect="1"/>
          </p:cNvPicPr>
          <p:nvPr>
            <p:ph idx="1"/>
          </p:nvPr>
        </p:nvPicPr>
        <p:blipFill>
          <a:blip r:embed="rId2"/>
          <a:srcRect l="4888" t="4730" r="7122" b="59005"/>
          <a:stretch>
            <a:fillRect/>
          </a:stretch>
        </p:blipFill>
        <p:spPr>
          <a:xfrm>
            <a:off x="2179639" y="425450"/>
            <a:ext cx="7832725" cy="50038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C808DF-3570-4C39-FE9D-6AC773A2EA76}"/>
              </a:ext>
            </a:extLst>
          </p:cNvPr>
          <p:cNvSpPr>
            <a:spLocks noGrp="1"/>
          </p:cNvSpPr>
          <p:nvPr>
            <p:ph type="title"/>
          </p:nvPr>
        </p:nvSpPr>
        <p:spPr>
          <a:xfrm>
            <a:off x="1981200" y="5572125"/>
            <a:ext cx="8229600" cy="928688"/>
          </a:xfrm>
        </p:spPr>
        <p:txBody>
          <a:bodyPr/>
          <a:lstStyle/>
          <a:p>
            <a:pPr>
              <a:defRPr/>
            </a:pPr>
            <a:r>
              <a:rPr lang="sr-Latn-RS" b="1">
                <a:solidFill>
                  <a:schemeClr val="tx2">
                    <a:lumMod val="50000"/>
                  </a:schemeClr>
                </a:solidFill>
                <a:latin typeface="Constantia" pitchFamily="18" charset="0"/>
              </a:rPr>
              <a:t>ch</a:t>
            </a:r>
            <a:r>
              <a:rPr lang="x-none" b="1">
                <a:solidFill>
                  <a:schemeClr val="tx2">
                    <a:lumMod val="50000"/>
                  </a:schemeClr>
                </a:solidFill>
                <a:latin typeface="Constantia" pitchFamily="18" charset="0"/>
              </a:rPr>
              <a:t>orio</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212994" name="Picture 2">
            <a:extLst>
              <a:ext uri="{FF2B5EF4-FFF2-40B4-BE49-F238E27FC236}">
                <a16:creationId xmlns:a16="http://schemas.microsoft.com/office/drawing/2014/main" xmlns="" id="{4E0DA189-2D7E-0750-0093-0892B66D7C24}"/>
              </a:ext>
            </a:extLst>
          </p:cNvPr>
          <p:cNvPicPr>
            <a:picLocks noGrp="1" noChangeAspect="1" noChangeArrowheads="1"/>
          </p:cNvPicPr>
          <p:nvPr>
            <p:ph idx="1"/>
          </p:nvPr>
        </p:nvPicPr>
        <p:blipFill>
          <a:blip r:embed="rId2"/>
          <a:srcRect/>
          <a:stretch>
            <a:fillRect/>
          </a:stretch>
        </p:blipFill>
        <p:spPr>
          <a:xfrm>
            <a:off x="2500314" y="428626"/>
            <a:ext cx="7191375" cy="48244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DF0B94-31DA-B0AC-7948-729122776AA8}"/>
              </a:ext>
            </a:extLst>
          </p:cNvPr>
          <p:cNvSpPr>
            <a:spLocks noGrp="1"/>
          </p:cNvSpPr>
          <p:nvPr>
            <p:ph type="title"/>
          </p:nvPr>
        </p:nvSpPr>
        <p:spPr>
          <a:xfrm>
            <a:off x="1981200" y="5572125"/>
            <a:ext cx="8229600" cy="928688"/>
          </a:xfrm>
        </p:spPr>
        <p:txBody>
          <a:bodyPr/>
          <a:lstStyle/>
          <a:p>
            <a:pPr>
              <a:defRPr/>
            </a:pPr>
            <a:r>
              <a:rPr lang="sr-Latn-RS" b="1">
                <a:solidFill>
                  <a:schemeClr val="tx2">
                    <a:lumMod val="50000"/>
                  </a:schemeClr>
                </a:solidFill>
                <a:latin typeface="Constantia" pitchFamily="18" charset="0"/>
              </a:rPr>
              <a:t>ch</a:t>
            </a:r>
            <a:r>
              <a:rPr lang="x-none" b="1">
                <a:solidFill>
                  <a:schemeClr val="tx2">
                    <a:lumMod val="50000"/>
                  </a:schemeClr>
                </a:solidFill>
                <a:latin typeface="Constantia" pitchFamily="18" charset="0"/>
              </a:rPr>
              <a:t>orio</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b="1">
              <a:solidFill>
                <a:schemeClr val="tx2">
                  <a:lumMod val="50000"/>
                </a:schemeClr>
              </a:solidFill>
              <a:latin typeface="Constantia" pitchFamily="18" charset="0"/>
            </a:endParaRPr>
          </a:p>
        </p:txBody>
      </p:sp>
      <p:pic>
        <p:nvPicPr>
          <p:cNvPr id="6" name="Content Placeholder 5" descr="img025.jpg">
            <a:extLst>
              <a:ext uri="{FF2B5EF4-FFF2-40B4-BE49-F238E27FC236}">
                <a16:creationId xmlns:a16="http://schemas.microsoft.com/office/drawing/2014/main" xmlns="" id="{95770AA9-E905-F225-2619-64CFAB5E10F5}"/>
              </a:ext>
            </a:extLst>
          </p:cNvPr>
          <p:cNvPicPr>
            <a:picLocks noGrp="1" noChangeAspect="1"/>
          </p:cNvPicPr>
          <p:nvPr>
            <p:ph idx="1"/>
          </p:nvPr>
        </p:nvPicPr>
        <p:blipFill>
          <a:blip r:embed="rId2">
            <a:lum bright="10000"/>
          </a:blip>
          <a:srcRect l="7332" t="56763" r="4678" b="6972"/>
          <a:stretch>
            <a:fillRect/>
          </a:stretch>
        </p:blipFill>
        <p:spPr>
          <a:xfrm>
            <a:off x="2151064" y="285751"/>
            <a:ext cx="7889875" cy="50403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9891D9-2A20-C766-DB0C-51DDFE942630}"/>
              </a:ext>
            </a:extLst>
          </p:cNvPr>
          <p:cNvSpPr>
            <a:spLocks noGrp="1"/>
          </p:cNvSpPr>
          <p:nvPr>
            <p:ph type="title"/>
          </p:nvPr>
        </p:nvSpPr>
        <p:spPr>
          <a:xfrm>
            <a:off x="3524250" y="500064"/>
            <a:ext cx="3429000" cy="714375"/>
          </a:xfrm>
        </p:spPr>
        <p:txBody>
          <a:bodyPr/>
          <a:lstStyle/>
          <a:p>
            <a:pPr>
              <a:defRPr/>
            </a:pPr>
            <a:r>
              <a:rPr lang="x-none" sz="1800" b="1">
                <a:solidFill>
                  <a:schemeClr val="tx2">
                    <a:lumMod val="50000"/>
                  </a:schemeClr>
                </a:solidFill>
                <a:latin typeface="Constantia" pitchFamily="18" charset="0"/>
              </a:rPr>
              <a:t>Horiokarcinom</a:t>
            </a:r>
            <a:endParaRPr lang="en-US" sz="1800" b="1">
              <a:solidFill>
                <a:schemeClr val="tx2">
                  <a:lumMod val="50000"/>
                </a:schemeClr>
              </a:solidFill>
              <a:latin typeface="Constantia" pitchFamily="18" charset="0"/>
            </a:endParaRPr>
          </a:p>
        </p:txBody>
      </p:sp>
      <p:pic>
        <p:nvPicPr>
          <p:cNvPr id="206851" name="Picture 5" descr="http://www.webpathology.com/slides/slides/Testes_GCT_ChorioCA2.jpg">
            <a:extLst>
              <a:ext uri="{FF2B5EF4-FFF2-40B4-BE49-F238E27FC236}">
                <a16:creationId xmlns:a16="http://schemas.microsoft.com/office/drawing/2014/main" xmlns="" id="{7669FDAC-3B58-03F3-DAB3-C303145AFB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309939" y="1143001"/>
            <a:ext cx="5202237" cy="381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2" name="Rectangle 5">
            <a:extLst>
              <a:ext uri="{FF2B5EF4-FFF2-40B4-BE49-F238E27FC236}">
                <a16:creationId xmlns:a16="http://schemas.microsoft.com/office/drawing/2014/main" xmlns="" id="{D6FC6EB3-92FE-7D77-A8F1-E15707BE0A08}"/>
              </a:ext>
            </a:extLst>
          </p:cNvPr>
          <p:cNvSpPr>
            <a:spLocks noChangeArrowheads="1"/>
          </p:cNvSpPr>
          <p:nvPr/>
        </p:nvSpPr>
        <p:spPr bwMode="auto">
          <a:xfrm>
            <a:off x="3238500" y="5072064"/>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Cytotrophoblastic cells may be arranged in sheets or villous-like architecture in a hemorrhagic background.</a:t>
            </a:r>
            <a:endParaRPr lang="sr-Latn-CS" altLang="sr-Latn-RS" sz="1800">
              <a:solidFill>
                <a:srgbClr val="000000"/>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descr="http://www.webpathology.com/slides/slides/Testes_GCT_ChorioCA3.jpg">
            <a:extLst>
              <a:ext uri="{FF2B5EF4-FFF2-40B4-BE49-F238E27FC236}">
                <a16:creationId xmlns:a16="http://schemas.microsoft.com/office/drawing/2014/main" xmlns="" id="{B78C29BE-7217-FDCB-37FB-E881D8F9F7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95689" y="571501"/>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75" name="Rectangle 2">
            <a:extLst>
              <a:ext uri="{FF2B5EF4-FFF2-40B4-BE49-F238E27FC236}">
                <a16:creationId xmlns:a16="http://schemas.microsoft.com/office/drawing/2014/main" xmlns="" id="{15D39E9D-4588-A551-22DF-BBAFCCB73887}"/>
              </a:ext>
            </a:extLst>
          </p:cNvPr>
          <p:cNvSpPr>
            <a:spLocks noChangeArrowheads="1"/>
          </p:cNvSpPr>
          <p:nvPr/>
        </p:nvSpPr>
        <p:spPr bwMode="auto">
          <a:xfrm>
            <a:off x="3238500" y="4429125"/>
            <a:ext cx="52149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A “cap” of syncytiotrophoblastic cells is seen in this hemorrhagic and necrotic focus of </a:t>
            </a:r>
            <a:r>
              <a:rPr lang="en-US" altLang="sr-Latn-RS" sz="1800" b="1">
                <a:solidFill>
                  <a:srgbClr val="FF0000"/>
                </a:solidFill>
              </a:rPr>
              <a:t>choriocarcinoma. </a:t>
            </a:r>
            <a:r>
              <a:rPr lang="en-US" altLang="sr-Latn-RS" sz="1800">
                <a:solidFill>
                  <a:srgbClr val="000000"/>
                </a:solidFill>
              </a:rPr>
              <a:t>In some cases, the necrotic and hemorrhagic areas regress and a residual scar is the only evidence of prior existence of the tumor.  </a:t>
            </a:r>
            <a:endParaRPr lang="sr-Latn-CS" altLang="sr-Latn-RS" sz="1800">
              <a:solidFill>
                <a:srgbClr val="000000"/>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http://www.webpathology.com/slides/slides/Testes_GCT_ChorioCA4.jpg">
            <a:extLst>
              <a:ext uri="{FF2B5EF4-FFF2-40B4-BE49-F238E27FC236}">
                <a16:creationId xmlns:a16="http://schemas.microsoft.com/office/drawing/2014/main" xmlns="" id="{784A1177-CAE0-3AD4-A24E-4A1FC7FDFA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952" r="3273"/>
          <a:stretch>
            <a:fillRect/>
          </a:stretch>
        </p:blipFill>
        <p:spPr bwMode="auto">
          <a:xfrm>
            <a:off x="3452814" y="857250"/>
            <a:ext cx="4643437"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899" name="Rectangle 2">
            <a:extLst>
              <a:ext uri="{FF2B5EF4-FFF2-40B4-BE49-F238E27FC236}">
                <a16:creationId xmlns:a16="http://schemas.microsoft.com/office/drawing/2014/main" xmlns="" id="{6EB8C14A-1D7D-4274-6FF1-529CAF4DFC98}"/>
              </a:ext>
            </a:extLst>
          </p:cNvPr>
          <p:cNvSpPr>
            <a:spLocks noChangeArrowheads="1"/>
          </p:cNvSpPr>
          <p:nvPr/>
        </p:nvSpPr>
        <p:spPr bwMode="auto">
          <a:xfrm>
            <a:off x="3452813" y="4429126"/>
            <a:ext cx="4572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image shows abundant syncytiotrophoblasts. In some cases, they may be inconscpicuous or even absent</a:t>
            </a:r>
            <a:endParaRPr lang="sr-Latn-CS" altLang="sr-Latn-RS" sz="1800">
              <a:solidFill>
                <a:srgbClr val="000000"/>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5121A6-4DFD-050E-DD76-7E0A1AB87C6B}"/>
              </a:ext>
            </a:extLst>
          </p:cNvPr>
          <p:cNvSpPr>
            <a:spLocks noGrp="1"/>
          </p:cNvSpPr>
          <p:nvPr>
            <p:ph type="title"/>
          </p:nvPr>
        </p:nvSpPr>
        <p:spPr/>
        <p:txBody>
          <a:bodyPr/>
          <a:lstStyle/>
          <a:p>
            <a:pPr>
              <a:defRPr/>
            </a:pPr>
            <a:r>
              <a:rPr lang="en-US" b="1">
                <a:solidFill>
                  <a:srgbClr val="FF0000"/>
                </a:solidFill>
              </a:rPr>
              <a:t>Teratoma of the testis </a:t>
            </a:r>
            <a:endParaRPr lang="sr-Latn-RS" b="1">
              <a:solidFill>
                <a:srgbClr val="FF0000"/>
              </a:solidFill>
            </a:endParaRPr>
          </a:p>
        </p:txBody>
      </p:sp>
      <p:sp>
        <p:nvSpPr>
          <p:cNvPr id="209923" name="Content Placeholder 2">
            <a:extLst>
              <a:ext uri="{FF2B5EF4-FFF2-40B4-BE49-F238E27FC236}">
                <a16:creationId xmlns:a16="http://schemas.microsoft.com/office/drawing/2014/main" xmlns="" id="{43FE1931-39AC-D212-1B41-B97A15843B6E}"/>
              </a:ext>
            </a:extLst>
          </p:cNvPr>
          <p:cNvSpPr>
            <a:spLocks noGrp="1" noChangeArrowheads="1"/>
          </p:cNvSpPr>
          <p:nvPr>
            <p:ph idx="1"/>
          </p:nvPr>
        </p:nvSpPr>
        <p:spPr/>
        <p:txBody>
          <a:bodyPr/>
          <a:lstStyle/>
          <a:p>
            <a:r>
              <a:rPr lang="en-US" altLang="sr-Latn-RS">
                <a:effectLst/>
                <a:latin typeface="Arial" panose="020B0604020202020204" pitchFamily="34" charset="0"/>
              </a:rPr>
              <a:t>is a tumor that is built from the structures of origin of </a:t>
            </a:r>
            <a:r>
              <a:rPr lang="en-US" altLang="sr-Latn-RS">
                <a:solidFill>
                  <a:srgbClr val="0070C0"/>
                </a:solidFill>
                <a:effectLst/>
                <a:latin typeface="Arial" panose="020B0604020202020204" pitchFamily="34" charset="0"/>
              </a:rPr>
              <a:t>all three germinal layers (ectoderm, endoderm and mesoderm), </a:t>
            </a:r>
            <a:r>
              <a:rPr lang="en-US" altLang="sr-Latn-RS">
                <a:effectLst/>
                <a:latin typeface="Arial" panose="020B0604020202020204" pitchFamily="34" charset="0"/>
              </a:rPr>
              <a:t>where it is necessary to find elements of at least two germinal layers. It can occur both in children and in adults.</a:t>
            </a:r>
            <a:endParaRPr lang="sr-Latn-RS" altLang="sr-Latn-RS">
              <a:effectLst/>
              <a:latin typeface="Arial" panose="020B060402020202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5FF08F5-85A9-B8D1-496C-19C8F36BC958}"/>
              </a:ext>
            </a:extLst>
          </p:cNvPr>
          <p:cNvSpPr>
            <a:spLocks noGrp="1"/>
          </p:cNvSpPr>
          <p:nvPr>
            <p:ph type="title"/>
          </p:nvPr>
        </p:nvSpPr>
        <p:spPr/>
        <p:txBody>
          <a:bodyPr/>
          <a:lstStyle/>
          <a:p>
            <a:pPr>
              <a:defRPr/>
            </a:pPr>
            <a:r>
              <a:rPr lang="en-US"/>
              <a:t>Macroscopically</a:t>
            </a:r>
            <a:endParaRPr lang="sr-Latn-RS"/>
          </a:p>
        </p:txBody>
      </p:sp>
      <p:sp>
        <p:nvSpPr>
          <p:cNvPr id="210947" name="Content Placeholder 2">
            <a:extLst>
              <a:ext uri="{FF2B5EF4-FFF2-40B4-BE49-F238E27FC236}">
                <a16:creationId xmlns:a16="http://schemas.microsoft.com/office/drawing/2014/main" xmlns="" id="{704737C7-AC6F-6C34-A298-77CB49BFCD69}"/>
              </a:ext>
            </a:extLst>
          </p:cNvPr>
          <p:cNvSpPr>
            <a:spLocks noGrp="1" noChangeArrowheads="1"/>
          </p:cNvSpPr>
          <p:nvPr>
            <p:ph idx="1"/>
          </p:nvPr>
        </p:nvSpPr>
        <p:spPr/>
        <p:txBody>
          <a:bodyPr/>
          <a:lstStyle/>
          <a:p>
            <a:r>
              <a:rPr lang="en-US" altLang="sr-Latn-RS">
                <a:effectLst/>
                <a:latin typeface="Arial" panose="020B0604020202020204" pitchFamily="34" charset="0"/>
              </a:rPr>
              <a:t>the teratoma is 5-10 cm in diameter, well circumscribed, gray-whitish in color, with solid and cystic fields. Cysts generally contain keratin material and hair, although mucus, bone, cartilage, etc. can also be found.</a:t>
            </a:r>
            <a:endParaRPr lang="sr-Latn-RS" altLang="sr-Latn-RS">
              <a:effectLst/>
              <a:latin typeface="Arial" panose="020B0604020202020204"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86DEFB-76BE-C627-1DC3-CB8C48D9AE52}"/>
              </a:ext>
            </a:extLst>
          </p:cNvPr>
          <p:cNvSpPr>
            <a:spLocks noGrp="1"/>
          </p:cNvSpPr>
          <p:nvPr>
            <p:ph type="title"/>
          </p:nvPr>
        </p:nvSpPr>
        <p:spPr>
          <a:xfrm>
            <a:off x="1981200" y="5500689"/>
            <a:ext cx="8229600" cy="1000125"/>
          </a:xfrm>
        </p:spPr>
        <p:txBody>
          <a:bodyPr/>
          <a:lstStyle/>
          <a:p>
            <a:pPr>
              <a:defRPr/>
            </a:pPr>
            <a:r>
              <a:rPr lang="x-none" b="1">
                <a:latin typeface="Constantia" pitchFamily="18" charset="0"/>
              </a:rPr>
              <a:t>Teratom</a:t>
            </a:r>
            <a:r>
              <a:rPr lang="sr-Latn-RS" b="1">
                <a:latin typeface="Constantia" pitchFamily="18" charset="0"/>
              </a:rPr>
              <a:t>a</a:t>
            </a:r>
            <a:r>
              <a:rPr lang="x-none" b="1">
                <a:latin typeface="Constantia" pitchFamily="18" charset="0"/>
              </a:rPr>
              <a:t> testis</a:t>
            </a:r>
            <a:endParaRPr lang="en-US" b="1">
              <a:latin typeface="Constantia" pitchFamily="18" charset="0"/>
            </a:endParaRPr>
          </a:p>
        </p:txBody>
      </p:sp>
      <p:pic>
        <p:nvPicPr>
          <p:cNvPr id="6" name="Content Placeholder 5" descr="MALE097.jpg">
            <a:extLst>
              <a:ext uri="{FF2B5EF4-FFF2-40B4-BE49-F238E27FC236}">
                <a16:creationId xmlns:a16="http://schemas.microsoft.com/office/drawing/2014/main" xmlns="" id="{F02BA30A-2EBB-1101-0989-22C88DEF9428}"/>
              </a:ext>
            </a:extLst>
          </p:cNvPr>
          <p:cNvPicPr>
            <a:picLocks noGrp="1" noChangeAspect="1"/>
          </p:cNvPicPr>
          <p:nvPr>
            <p:ph idx="1"/>
          </p:nvPr>
        </p:nvPicPr>
        <p:blipFill>
          <a:blip r:embed="rId2"/>
          <a:stretch>
            <a:fillRect/>
          </a:stretch>
        </p:blipFill>
        <p:spPr>
          <a:xfrm>
            <a:off x="2452688" y="571501"/>
            <a:ext cx="7358062" cy="47863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theme/theme1.xml><?xml version="1.0" encoding="utf-8"?>
<a:theme xmlns:a="http://schemas.openxmlformats.org/drawingml/2006/main" name="Curtain Call">
  <a:themeElements>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fontScheme name="Curtain Call">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clrMap bg1="dk2" tx1="lt1" bg2="dk1" tx2="lt2" accent1="accent1" accent2="accent2" accent3="accent3" accent4="accent4" accent5="accent5" accent6="accent6" hlink="hlink" folHlink="folHlink"/>
    </a:extraClrScheme>
    <a:extraClrScheme>
      <a:clrScheme name="Curtain Call 2">
        <a:dk1>
          <a:srgbClr val="000066"/>
        </a:dk1>
        <a:lt1>
          <a:srgbClr val="FFFFFF"/>
        </a:lt1>
        <a:dk2>
          <a:srgbClr val="000099"/>
        </a:dk2>
        <a:lt2>
          <a:srgbClr val="D8F6F8"/>
        </a:lt2>
        <a:accent1>
          <a:srgbClr val="0099FF"/>
        </a:accent1>
        <a:accent2>
          <a:srgbClr val="00003A"/>
        </a:accent2>
        <a:accent3>
          <a:srgbClr val="AAAACA"/>
        </a:accent3>
        <a:accent4>
          <a:srgbClr val="DADADA"/>
        </a:accent4>
        <a:accent5>
          <a:srgbClr val="AACAFF"/>
        </a:accent5>
        <a:accent6>
          <a:srgbClr val="000034"/>
        </a:accent6>
        <a:hlink>
          <a:srgbClr val="DDD925"/>
        </a:hlink>
        <a:folHlink>
          <a:srgbClr val="72C676"/>
        </a:folHlink>
      </a:clrScheme>
      <a:clrMap bg1="dk2" tx1="lt1" bg2="dk1" tx2="lt2" accent1="accent1" accent2="accent2" accent3="accent3" accent4="accent4" accent5="accent5" accent6="accent6" hlink="hlink" folHlink="folHlink"/>
    </a:extraClrScheme>
    <a:extraClrScheme>
      <a:clrScheme name="Curtain Call 3">
        <a:dk1>
          <a:srgbClr val="4C3D57"/>
        </a:dk1>
        <a:lt1>
          <a:srgbClr val="FFFFFF"/>
        </a:lt1>
        <a:dk2>
          <a:srgbClr val="660066"/>
        </a:dk2>
        <a:lt2>
          <a:srgbClr val="FDFBE3"/>
        </a:lt2>
        <a:accent1>
          <a:srgbClr val="976C9E"/>
        </a:accent1>
        <a:accent2>
          <a:srgbClr val="1E1822"/>
        </a:accent2>
        <a:accent3>
          <a:srgbClr val="B8AAB8"/>
        </a:accent3>
        <a:accent4>
          <a:srgbClr val="DADADA"/>
        </a:accent4>
        <a:accent5>
          <a:srgbClr val="C9BACC"/>
        </a:accent5>
        <a:accent6>
          <a:srgbClr val="1A151E"/>
        </a:accent6>
        <a:hlink>
          <a:srgbClr val="D8C460"/>
        </a:hlink>
        <a:folHlink>
          <a:srgbClr val="C3C2BD"/>
        </a:folHlink>
      </a:clrScheme>
      <a:clrMap bg1="dk2" tx1="lt1" bg2="dk1" tx2="lt2" accent1="accent1" accent2="accent2" accent3="accent3" accent4="accent4" accent5="accent5" accent6="accent6" hlink="hlink" folHlink="folHlink"/>
    </a:extraClrScheme>
    <a:extraClrScheme>
      <a:clrScheme name="Curtain Call 4">
        <a:dk1>
          <a:srgbClr val="334D3F"/>
        </a:dk1>
        <a:lt1>
          <a:srgbClr val="FFFFFF"/>
        </a:lt1>
        <a:dk2>
          <a:srgbClr val="008000"/>
        </a:dk2>
        <a:lt2>
          <a:srgbClr val="D3F1DB"/>
        </a:lt2>
        <a:accent1>
          <a:srgbClr val="4A6D84"/>
        </a:accent1>
        <a:accent2>
          <a:srgbClr val="213329"/>
        </a:accent2>
        <a:accent3>
          <a:srgbClr val="AAC0AA"/>
        </a:accent3>
        <a:accent4>
          <a:srgbClr val="DADADA"/>
        </a:accent4>
        <a:accent5>
          <a:srgbClr val="B1BAC2"/>
        </a:accent5>
        <a:accent6>
          <a:srgbClr val="1D2D24"/>
        </a:accent6>
        <a:hlink>
          <a:srgbClr val="F0B100"/>
        </a:hlink>
        <a:folHlink>
          <a:srgbClr val="C37103"/>
        </a:folHlink>
      </a:clrScheme>
      <a:clrMap bg1="dk2" tx1="lt1" bg2="dk1" tx2="lt2" accent1="accent1" accent2="accent2" accent3="accent3" accent4="accent4" accent5="accent5" accent6="accent6" hlink="hlink" folHlink="folHlink"/>
    </a:extraClrScheme>
    <a:extraClrScheme>
      <a:clrScheme name="Curtain Call 5">
        <a:dk1>
          <a:srgbClr val="566858"/>
        </a:dk1>
        <a:lt1>
          <a:srgbClr val="FFFFFF"/>
        </a:lt1>
        <a:dk2>
          <a:srgbClr val="6D8771"/>
        </a:dk2>
        <a:lt2>
          <a:srgbClr val="ECECB2"/>
        </a:lt2>
        <a:accent1>
          <a:srgbClr val="76A571"/>
        </a:accent1>
        <a:accent2>
          <a:srgbClr val="465648"/>
        </a:accent2>
        <a:accent3>
          <a:srgbClr val="BAC3BB"/>
        </a:accent3>
        <a:accent4>
          <a:srgbClr val="DADADA"/>
        </a:accent4>
        <a:accent5>
          <a:srgbClr val="BDCFBB"/>
        </a:accent5>
        <a:accent6>
          <a:srgbClr val="3F4D40"/>
        </a:accent6>
        <a:hlink>
          <a:srgbClr val="FFDC0B"/>
        </a:hlink>
        <a:folHlink>
          <a:srgbClr val="FC9916"/>
        </a:folHlink>
      </a:clrScheme>
      <a:clrMap bg1="dk2" tx1="lt1" bg2="dk1" tx2="lt2" accent1="accent1" accent2="accent2" accent3="accent3" accent4="accent4" accent5="accent5" accent6="accent6" hlink="hlink" folHlink="folHlink"/>
    </a:extraClrScheme>
    <a:extraClrScheme>
      <a:clrScheme name="Curtain Call 6">
        <a:dk1>
          <a:srgbClr val="0A6866"/>
        </a:dk1>
        <a:lt1>
          <a:srgbClr val="FFFFFF"/>
        </a:lt1>
        <a:dk2>
          <a:srgbClr val="0D8784"/>
        </a:dk2>
        <a:lt2>
          <a:srgbClr val="B8DEC6"/>
        </a:lt2>
        <a:accent1>
          <a:srgbClr val="3C7652"/>
        </a:accent1>
        <a:accent2>
          <a:srgbClr val="005250"/>
        </a:accent2>
        <a:accent3>
          <a:srgbClr val="AAC3C2"/>
        </a:accent3>
        <a:accent4>
          <a:srgbClr val="DADADA"/>
        </a:accent4>
        <a:accent5>
          <a:srgbClr val="AFBDB3"/>
        </a:accent5>
        <a:accent6>
          <a:srgbClr val="004948"/>
        </a:accent6>
        <a:hlink>
          <a:srgbClr val="00E0A5"/>
        </a:hlink>
        <a:folHlink>
          <a:srgbClr val="00CCFF"/>
        </a:folHlink>
      </a:clrScheme>
      <a:clrMap bg1="dk2" tx1="lt1" bg2="dk1" tx2="lt2" accent1="accent1" accent2="accent2" accent3="accent3" accent4="accent4" accent5="accent5" accent6="accent6" hlink="hlink" folHlink="folHlink"/>
    </a:extraClrScheme>
    <a:extraClrScheme>
      <a:clrScheme name="Curtain Call 7">
        <a:dk1>
          <a:srgbClr val="50688C"/>
        </a:dk1>
        <a:lt1>
          <a:srgbClr val="FFFFFF"/>
        </a:lt1>
        <a:dk2>
          <a:srgbClr val="6E87AC"/>
        </a:dk2>
        <a:lt2>
          <a:srgbClr val="FFFFFF"/>
        </a:lt2>
        <a:accent1>
          <a:srgbClr val="376EA5"/>
        </a:accent1>
        <a:accent2>
          <a:srgbClr val="445876"/>
        </a:accent2>
        <a:accent3>
          <a:srgbClr val="BAC3D2"/>
        </a:accent3>
        <a:accent4>
          <a:srgbClr val="DADADA"/>
        </a:accent4>
        <a:accent5>
          <a:srgbClr val="AEBACF"/>
        </a:accent5>
        <a:accent6>
          <a:srgbClr val="3D4F6A"/>
        </a:accent6>
        <a:hlink>
          <a:srgbClr val="66CCFF"/>
        </a:hlink>
        <a:folHlink>
          <a:srgbClr val="CCCCFF"/>
        </a:folHlink>
      </a:clrScheme>
      <a:clrMap bg1="dk2" tx1="lt1" bg2="dk1" tx2="lt2" accent1="accent1" accent2="accent2" accent3="accent3" accent4="accent4" accent5="accent5" accent6="accent6" hlink="hlink" folHlink="folHlink"/>
    </a:extraClrScheme>
    <a:extraClrScheme>
      <a:clrScheme name="Curtain Call 8">
        <a:dk1>
          <a:srgbClr val="000000"/>
        </a:dk1>
        <a:lt1>
          <a:srgbClr val="DDDCC5"/>
        </a:lt1>
        <a:dk2>
          <a:srgbClr val="000000"/>
        </a:dk2>
        <a:lt2>
          <a:srgbClr val="C9C6A5"/>
        </a:lt2>
        <a:accent1>
          <a:srgbClr val="C0C0C0"/>
        </a:accent1>
        <a:accent2>
          <a:srgbClr val="B0AC90"/>
        </a:accent2>
        <a:accent3>
          <a:srgbClr val="EBEBDF"/>
        </a:accent3>
        <a:accent4>
          <a:srgbClr val="000000"/>
        </a:accent4>
        <a:accent5>
          <a:srgbClr val="DCDCDC"/>
        </a:accent5>
        <a:accent6>
          <a:srgbClr val="9F9B82"/>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5255</Words>
  <Application>Microsoft Office PowerPoint</Application>
  <PresentationFormat>Widescreen</PresentationFormat>
  <Paragraphs>463</Paragraphs>
  <Slides>174</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174</vt:i4>
      </vt:variant>
    </vt:vector>
  </HeadingPairs>
  <TitlesOfParts>
    <vt:vector size="186" baseType="lpstr">
      <vt:lpstr>Arial</vt:lpstr>
      <vt:lpstr>Calibri</vt:lpstr>
      <vt:lpstr>Constantia</vt:lpstr>
      <vt:lpstr>Optima</vt:lpstr>
      <vt:lpstr>Optima-Bold</vt:lpstr>
      <vt:lpstr>Symbol</vt:lpstr>
      <vt:lpstr>Tahoma</vt:lpstr>
      <vt:lpstr>Times New Roman</vt:lpstr>
      <vt:lpstr>Wingdings</vt:lpstr>
      <vt:lpstr>Wingdings 2</vt:lpstr>
      <vt:lpstr>Curtain Call</vt:lpstr>
      <vt:lpstr>Packager Shell Object</vt:lpstr>
      <vt:lpstr>INTEGRATED ACADEMIC STUDIES OF MEDICINE  </vt:lpstr>
      <vt:lpstr>Pathology of the testis and epididymis</vt:lpstr>
      <vt:lpstr>Testicular pathology</vt:lpstr>
      <vt:lpstr>PowerPoint Presentation</vt:lpstr>
      <vt:lpstr>PowerPoint Presentation</vt:lpstr>
      <vt:lpstr>PowerPoint Presentation</vt:lpstr>
      <vt:lpstr>PowerPoint Presentation</vt:lpstr>
      <vt:lpstr>Inflammation of the testicles (orchitis)</vt:lpstr>
      <vt:lpstr>PowerPoint Presentation</vt:lpstr>
      <vt:lpstr>Peritesticular abscess</vt:lpstr>
      <vt:lpstr>Chronic peritesticular abscess</vt:lpstr>
      <vt:lpstr>PowerPoint Presentation</vt:lpstr>
      <vt:lpstr>Orchitis tuberculosa </vt:lpstr>
      <vt:lpstr>Orchitis tuberculosa</vt:lpstr>
      <vt:lpstr>Orchitis syphilitica </vt:lpstr>
      <vt:lpstr>Orchitis granulomatosa idiopathica </vt:lpstr>
      <vt:lpstr>Orchitis granulomatosa idiopathica</vt:lpstr>
      <vt:lpstr>PowerPoint Presentation</vt:lpstr>
      <vt:lpstr>PowerPoint Presentation</vt:lpstr>
      <vt:lpstr>Infertility</vt:lpstr>
      <vt:lpstr>Pretesticular causes </vt:lpstr>
      <vt:lpstr>Testicular factors </vt:lpstr>
      <vt:lpstr>Posttesticular causes </vt:lpstr>
      <vt:lpstr>PowerPoint Presentation</vt:lpstr>
      <vt:lpstr>PowerPoint Presentation</vt:lpstr>
      <vt:lpstr>Diseases affecting spermatogenesis</vt:lpstr>
      <vt:lpstr>Diseases affecting the endocrine system</vt:lpstr>
      <vt:lpstr>Diseases affecting ejaculation</vt:lpstr>
      <vt:lpstr>Diagnostic procedures</vt:lpstr>
      <vt:lpstr>Additional specialist examinations</vt:lpstr>
      <vt:lpstr>Semen analysis (Spermogram)</vt:lpstr>
      <vt:lpstr> Semen analysis (after 3 days of abstinence) Application of WHO values:</vt:lpstr>
      <vt:lpstr>PowerPoint Presentation</vt:lpstr>
      <vt:lpstr>PowerPoint Presentation</vt:lpstr>
      <vt:lpstr>Haemospermia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Testicular tumors</vt:lpstr>
      <vt:lpstr>1. Tumors of germ cell origin </vt:lpstr>
      <vt:lpstr>PowerPoint Presentation</vt:lpstr>
      <vt:lpstr>Seminoma testis</vt:lpstr>
      <vt:lpstr>Macroscopically</vt:lpstr>
      <vt:lpstr>Seminoma testis</vt:lpstr>
      <vt:lpstr>Seminoma testis</vt:lpstr>
      <vt:lpstr>Seminoma testis</vt:lpstr>
      <vt:lpstr>Seminoma testis</vt:lpstr>
      <vt:lpstr>Seminoma testis</vt:lpstr>
      <vt:lpstr>Seminoma testis</vt:lpstr>
      <vt:lpstr>Seminom testisa</vt:lpstr>
      <vt:lpstr>PowerPoint Presentation</vt:lpstr>
      <vt:lpstr>Microscopically</vt:lpstr>
      <vt:lpstr>Seminoma testis</vt:lpstr>
      <vt:lpstr>Seminoma testis</vt:lpstr>
      <vt:lpstr>PowerPoint Presentation</vt:lpstr>
      <vt:lpstr>Spermatocytic seminoma </vt:lpstr>
      <vt:lpstr>Spermatocytic seminoma</vt:lpstr>
      <vt:lpstr>PowerPoint Presentation</vt:lpstr>
      <vt:lpstr>PowerPoint Presentation</vt:lpstr>
      <vt:lpstr>PowerPoint Presentation</vt:lpstr>
      <vt:lpstr>Spermatocytic seminoma</vt:lpstr>
      <vt:lpstr>PowerPoint Presentation</vt:lpstr>
      <vt:lpstr>Embryonal carcinoma </vt:lpstr>
      <vt:lpstr>Embryonal carcinoma</vt:lpstr>
      <vt:lpstr>PowerPoint Presentation</vt:lpstr>
      <vt:lpstr>Embryonal  carcinoma</vt:lpstr>
      <vt:lpstr>Embryonal carcinoma</vt:lpstr>
      <vt:lpstr>Embryonal carcinoma</vt:lpstr>
      <vt:lpstr>PowerPoint Presentation</vt:lpstr>
      <vt:lpstr>PowerPoint Presentation</vt:lpstr>
      <vt:lpstr>Embryonal carcinoma</vt:lpstr>
      <vt:lpstr>Embryonal carcinoma</vt:lpstr>
      <vt:lpstr>Embryonal carcinoma</vt:lpstr>
      <vt:lpstr>Yolk sac tumor </vt:lpstr>
      <vt:lpstr>Yolk sac tumor testis</vt:lpstr>
      <vt:lpstr>PowerPoint Presentation</vt:lpstr>
      <vt:lpstr>PowerPoint Presentation</vt:lpstr>
      <vt:lpstr>PowerPoint Presentation</vt:lpstr>
      <vt:lpstr>PowerPoint Presentation</vt:lpstr>
      <vt:lpstr>Polyembryoma </vt:lpstr>
      <vt:lpstr>Poliembriom</vt:lpstr>
      <vt:lpstr>PowerPoint Presentation</vt:lpstr>
      <vt:lpstr>Testicular choriocarcinoma </vt:lpstr>
      <vt:lpstr>Choriocarcinom</vt:lpstr>
      <vt:lpstr>choriocarcinoma</vt:lpstr>
      <vt:lpstr>choriocarcinoma</vt:lpstr>
      <vt:lpstr>Horiokarcinom</vt:lpstr>
      <vt:lpstr>PowerPoint Presentation</vt:lpstr>
      <vt:lpstr>PowerPoint Presentation</vt:lpstr>
      <vt:lpstr>Teratoma of the testis </vt:lpstr>
      <vt:lpstr>Macroscopically</vt:lpstr>
      <vt:lpstr>Teratoma testis</vt:lpstr>
      <vt:lpstr>Teratom testisa</vt:lpstr>
      <vt:lpstr>Teratoma testis</vt:lpstr>
      <vt:lpstr>Malignant testicular teratoma</vt:lpstr>
      <vt:lpstr>Embryonal carcinoma and teratoma</vt:lpstr>
      <vt:lpstr>Embrionalni karcinom i teratom</vt:lpstr>
      <vt:lpstr>Microscopically</vt:lpstr>
      <vt:lpstr>PowerPoint Presentation</vt:lpstr>
      <vt:lpstr>PowerPoint Presentation</vt:lpstr>
      <vt:lpstr>PowerPoint Presentation</vt:lpstr>
      <vt:lpstr>Teratoma testis</vt:lpstr>
      <vt:lpstr>Mature testicular teratoma</vt:lpstr>
      <vt:lpstr>PowerPoint Presentation</vt:lpstr>
      <vt:lpstr>PowerPoint Presentation</vt:lpstr>
      <vt:lpstr>PowerPoint Presentation</vt:lpstr>
      <vt:lpstr>PowerPoint Presentation</vt:lpstr>
      <vt:lpstr>PowerPoint Presentation</vt:lpstr>
      <vt:lpstr>Embryonal carcinoma+seminoma</vt:lpstr>
      <vt:lpstr>Embryonal carcinoma+seminoma</vt:lpstr>
      <vt:lpstr> 2. Tumors of sex cord and stroma origin</vt:lpstr>
      <vt:lpstr>Leydig cell tumor</vt:lpstr>
      <vt:lpstr>Macroscopically</vt:lpstr>
      <vt:lpstr>Tumor Leydig ćelija</vt:lpstr>
      <vt:lpstr>Tumor Leydig ćelija</vt:lpstr>
      <vt:lpstr>Microscopically</vt:lpstr>
      <vt:lpstr>PowerPoint Presentation</vt:lpstr>
      <vt:lpstr>PowerPoint Presentation</vt:lpstr>
      <vt:lpstr>Tumor Leydig ćelija</vt:lpstr>
      <vt:lpstr>Tumor Leydig ćelija</vt:lpstr>
      <vt:lpstr>PowerPoint Presentation</vt:lpstr>
      <vt:lpstr>PowerPoint Presentation</vt:lpstr>
      <vt:lpstr>PowerPoint Presentation</vt:lpstr>
      <vt:lpstr>Clinically</vt:lpstr>
      <vt:lpstr>Sertoli cell tumor or androblastoma </vt:lpstr>
      <vt:lpstr>Macroscopically</vt:lpstr>
      <vt:lpstr>Tumor Sertoli ćelija</vt:lpstr>
      <vt:lpstr>Microscopically</vt:lpstr>
      <vt:lpstr>PowerPoint Presentation</vt:lpstr>
      <vt:lpstr>Clinically</vt:lpstr>
      <vt:lpstr>PowerPoint Presentation</vt:lpstr>
      <vt:lpstr> Mixed tumors of germ cells, sex cords and stroma  3. </vt:lpstr>
      <vt:lpstr>PowerPoint Presentation</vt:lpstr>
      <vt:lpstr>4. Other tumors</vt:lpstr>
      <vt:lpstr>Diffuse large B-cell lymphoma in a 70 y/o male who presented with a right testicular mass. Chest x-ray showed nodules in the right lung. Hematologic studies and bone marrow were normal. Specimen shows complete replacement of the testicular parenchyma by a fleshy, pink-tan tumor with involvement of the spermatic cord. The tumor cells were positive for CD45 and CD20; negative for CD3, C-kit, PLAP and cytokeratin.  </vt:lpstr>
      <vt:lpstr>Lymphoma testis</vt:lpstr>
      <vt:lpstr>Lymphoma testis</vt:lpstr>
      <vt:lpstr>5. Metastatic tumors </vt:lpstr>
      <vt:lpstr>Various other lesions</vt:lpstr>
      <vt:lpstr>Hydrocele </vt:lpstr>
      <vt:lpstr>PowerPoint Presentation</vt:lpstr>
      <vt:lpstr>PowerPoint Presentation</vt:lpstr>
      <vt:lpstr>PowerPoint Presentation</vt:lpstr>
      <vt:lpstr>PowerPoint Presentation</vt:lpstr>
      <vt:lpstr>Inflammation of the epididymis</vt:lpstr>
      <vt:lpstr>PowerPoint Presentation</vt:lpstr>
      <vt:lpstr>PowerPoint Presentation</vt:lpstr>
      <vt:lpstr>PowerPoint Presentation</vt:lpstr>
      <vt:lpstr>Epididymitis tuberculosa</vt:lpstr>
      <vt:lpstr>PowerPoint Presentation</vt:lpstr>
      <vt:lpstr>PowerPoint Presentation</vt:lpstr>
      <vt:lpstr>PowerPoint Presentation</vt:lpstr>
      <vt:lpstr>PowerPoint Presentation</vt:lpstr>
      <vt:lpstr>PowerPoint Presentation</vt:lpstr>
      <vt:lpstr>PowerPoint Presentation</vt:lpstr>
      <vt:lpstr>Papillary cystadenoma of epididymis</vt:lpstr>
      <vt:lpstr>PowerPoint Presentation</vt:lpstr>
      <vt:lpstr>PowerPoint Presentation</vt:lpstr>
      <vt:lpstr>PowerPoint Presentation</vt:lpstr>
      <vt:lpstr>PowerPoint Presentation</vt:lpstr>
      <vt:lpstr>PowerPoint Presentation</vt:lpstr>
      <vt:lpstr>PowerPoint Presentation</vt:lpstr>
      <vt:lpstr>Spermatocele</vt:lpstr>
      <vt:lpstr>PowerPoint Presentation</vt:lpstr>
      <vt:lpstr>Varicocele </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Nesko</dc:creator>
  <cp:lastModifiedBy>KORISNIK-</cp:lastModifiedBy>
  <cp:revision>4</cp:revision>
  <dcterms:created xsi:type="dcterms:W3CDTF">2022-11-27T21:30:31Z</dcterms:created>
  <dcterms:modified xsi:type="dcterms:W3CDTF">2023-12-10T15:05:36Z</dcterms:modified>
</cp:coreProperties>
</file>